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6" r:id="rId7"/>
    <p:sldId id="367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19" d="100"/>
          <a:sy n="119" d="100"/>
        </p:scale>
        <p:origin x="120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28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US" altLang="zh-CN" sz="1200" b="1" dirty="0">
                <a:latin typeface="Arial "/>
              </a:rPr>
              <a:t>TSG-WG SA2 Meeting #157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Berlin, Gernmany,  May 22-26,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S2-2307089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213644"/>
            <a:ext cx="11205410" cy="1458578"/>
          </a:xfrm>
        </p:spPr>
        <p:txBody>
          <a:bodyPr/>
          <a:lstStyle/>
          <a:p>
            <a:pPr eaLnBrk="1" hangingPunct="1"/>
            <a:r>
              <a:rPr lang="en-US" altLang="en-US" sz="4400" b="1" dirty="0"/>
              <a:t>New SID on 5G Architecture Enhancement for Ambient IOT Service</a:t>
            </a:r>
            <a:endParaRPr lang="en-GB" altLang="en-US" sz="44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88758" y="4204453"/>
            <a:ext cx="7886700" cy="50390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</a:t>
            </a:r>
            <a:r>
              <a:rPr lang="en-GB" altLang="en-US" dirty="0" err="1"/>
              <a:t>HiSilicon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8851232" cy="573338"/>
          </a:xfrm>
        </p:spPr>
        <p:txBody>
          <a:bodyPr/>
          <a:lstStyle/>
          <a:p>
            <a:r>
              <a:rPr lang="en-GB" altLang="en-US" b="1" dirty="0"/>
              <a:t>Motivations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09307B9-FFFB-43CC-ACA6-C5C763E1D8A8}"/>
              </a:ext>
            </a:extLst>
          </p:cNvPr>
          <p:cNvSpPr/>
          <p:nvPr/>
        </p:nvSpPr>
        <p:spPr>
          <a:xfrm>
            <a:off x="1387643" y="1413393"/>
            <a:ext cx="81333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Ambient IoT: a New IoT Technology for Connections of Everything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B49CF40-69C8-481C-91D4-C541BC9C4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759" y="2131002"/>
            <a:ext cx="4464403" cy="24351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3B45D7F-8D33-42CF-82C4-9B91DEBFB9D9}"/>
              </a:ext>
            </a:extLst>
          </p:cNvPr>
          <p:cNvSpPr/>
          <p:nvPr/>
        </p:nvSpPr>
        <p:spPr>
          <a:xfrm>
            <a:off x="128002" y="1771022"/>
            <a:ext cx="586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Typical use case for Ambient IOT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511005-C899-470D-8222-277449598646}"/>
              </a:ext>
            </a:extLst>
          </p:cNvPr>
          <p:cNvSpPr/>
          <p:nvPr/>
        </p:nvSpPr>
        <p:spPr>
          <a:xfrm>
            <a:off x="7748337" y="1771022"/>
            <a:ext cx="2901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Design target for Ambient IOT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3FC1F2D6-7E1D-44D9-95A0-A48855CC7205}"/>
              </a:ext>
            </a:extLst>
          </p:cNvPr>
          <p:cNvSpPr/>
          <p:nvPr/>
        </p:nvSpPr>
        <p:spPr>
          <a:xfrm>
            <a:off x="152400" y="2061451"/>
            <a:ext cx="6626004" cy="43041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72000" rIns="72000" rtlCol="0" anchor="t"/>
          <a:lstStyle/>
          <a:p>
            <a:pPr algn="just" defTabSz="1217809">
              <a:lnSpc>
                <a:spcPts val="13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Category 1: Pre-stored data report</a:t>
            </a:r>
          </a:p>
          <a:p>
            <a:pPr marL="269659" indent="-269659" algn="just" defTabSz="1217931">
              <a:lnSpc>
                <a:spcPts val="1300"/>
              </a:lnSpc>
              <a:spcAft>
                <a:spcPts val="600"/>
              </a:spcAft>
              <a:buSzPct val="70000"/>
              <a:buFont typeface="Wingdings" pitchFamily="2" charset="2"/>
              <a:buChar char="l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Information (e.g., identity) is stored in a small size, ultra-low cost, and battery-less Ambient IoT device, mainly for production material, asset and goods inventory and tracking</a:t>
            </a:r>
          </a:p>
          <a:p>
            <a:pPr marL="269659" indent="-269659" algn="just" defTabSz="1217931">
              <a:lnSpc>
                <a:spcPts val="1300"/>
              </a:lnSpc>
              <a:spcAft>
                <a:spcPts val="600"/>
              </a:spcAft>
              <a:buSzPct val="70000"/>
              <a:buFont typeface="Wingdings" pitchFamily="2" charset="2"/>
              <a:buChar char="l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Typical use cases include supply chain management in manufacturing, warehouse logistics, asset management in healthcare, etc.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480D7CD-B9FC-41D2-9CA4-93DE71000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99" y="3120392"/>
            <a:ext cx="4635417" cy="950538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EFEFD65E-8A4A-41B1-AF31-5611BDAA728B}"/>
              </a:ext>
            </a:extLst>
          </p:cNvPr>
          <p:cNvSpPr/>
          <p:nvPr/>
        </p:nvSpPr>
        <p:spPr>
          <a:xfrm>
            <a:off x="152400" y="4087199"/>
            <a:ext cx="6365958" cy="243512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72000" rIns="72000" rtlCol="0" anchor="t"/>
          <a:lstStyle/>
          <a:p>
            <a:pPr algn="just" defTabSz="1217809">
              <a:spcAft>
                <a:spcPts val="300"/>
              </a:spcAft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Category 2: Sensing data report</a:t>
            </a:r>
          </a:p>
          <a:p>
            <a:pPr marL="269659" indent="-269659" algn="just" defTabSz="1217931">
              <a:spcAft>
                <a:spcPts val="300"/>
              </a:spcAft>
              <a:buSzPct val="70000"/>
              <a:buFont typeface="Wingdings" pitchFamily="2" charset="2"/>
              <a:buChar char="l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Information (e.g., temperature) is generated and transmitted by wireless sensor without battery replacement during long lifetime</a:t>
            </a:r>
          </a:p>
          <a:p>
            <a:pPr marL="269659" indent="-269659" algn="just" defTabSz="1217931">
              <a:spcAft>
                <a:spcPts val="300"/>
              </a:spcAft>
              <a:buSzPct val="70000"/>
              <a:buFont typeface="Wingdings" pitchFamily="2" charset="2"/>
              <a:buChar char="l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Typical use cases include wireless sensor for environment, equipment, and living things monitoring in industries such as electric power, chemical, livestock farming, manufacturing, etc.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68C29B8-8654-49E4-BE2C-DFC0EA47B152}"/>
              </a:ext>
            </a:extLst>
          </p:cNvPr>
          <p:cNvGrpSpPr/>
          <p:nvPr/>
        </p:nvGrpSpPr>
        <p:grpSpPr>
          <a:xfrm>
            <a:off x="1020926" y="5392815"/>
            <a:ext cx="1554621" cy="950538"/>
            <a:chOff x="6284770" y="2861411"/>
            <a:chExt cx="2609334" cy="183082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D284CEB-FFC2-4279-8DBA-976970917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4770" y="2861411"/>
              <a:ext cx="2609334" cy="1830825"/>
            </a:xfrm>
            <a:prstGeom prst="rect">
              <a:avLst/>
            </a:prstGeom>
          </p:spPr>
        </p:pic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61E35D9-F3C4-4F10-A4F9-EE973E358A28}"/>
                </a:ext>
              </a:extLst>
            </p:cNvPr>
            <p:cNvGrpSpPr/>
            <p:nvPr/>
          </p:nvGrpSpPr>
          <p:grpSpPr>
            <a:xfrm>
              <a:off x="8428327" y="4042651"/>
              <a:ext cx="360553" cy="633848"/>
              <a:chOff x="10688051" y="2456987"/>
              <a:chExt cx="347863" cy="515141"/>
            </a:xfrm>
            <a:solidFill>
              <a:srgbClr val="0070C0"/>
            </a:solidFill>
          </p:grpSpPr>
          <p:sp>
            <p:nvSpPr>
              <p:cNvPr id="25" name="Freeform 578">
                <a:extLst>
                  <a:ext uri="{FF2B5EF4-FFF2-40B4-BE49-F238E27FC236}">
                    <a16:creationId xmlns:a16="http://schemas.microsoft.com/office/drawing/2014/main" id="{A19D4CA8-3890-4477-9F80-4AD5005DC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3576" y="2577011"/>
                <a:ext cx="218739" cy="383727"/>
              </a:xfrm>
              <a:custGeom>
                <a:avLst/>
                <a:gdLst>
                  <a:gd name="T0" fmla="*/ 235840 w 191"/>
                  <a:gd name="T1" fmla="*/ 693436 h 368"/>
                  <a:gd name="T2" fmla="*/ 220746 w 191"/>
                  <a:gd name="T3" fmla="*/ 683988 h 368"/>
                  <a:gd name="T4" fmla="*/ 228293 w 191"/>
                  <a:gd name="T5" fmla="*/ 661315 h 368"/>
                  <a:gd name="T6" fmla="*/ 322629 w 191"/>
                  <a:gd name="T7" fmla="*/ 615967 h 368"/>
                  <a:gd name="T8" fmla="*/ 181125 w 191"/>
                  <a:gd name="T9" fmla="*/ 83137 h 368"/>
                  <a:gd name="T10" fmla="*/ 39621 w 191"/>
                  <a:gd name="T11" fmla="*/ 615967 h 368"/>
                  <a:gd name="T12" fmla="*/ 130183 w 191"/>
                  <a:gd name="T13" fmla="*/ 659425 h 368"/>
                  <a:gd name="T14" fmla="*/ 139617 w 191"/>
                  <a:gd name="T15" fmla="*/ 682099 h 368"/>
                  <a:gd name="T16" fmla="*/ 116976 w 191"/>
                  <a:gd name="T17" fmla="*/ 689657 h 368"/>
                  <a:gd name="T18" fmla="*/ 11320 w 191"/>
                  <a:gd name="T19" fmla="*/ 642420 h 368"/>
                  <a:gd name="T20" fmla="*/ 1887 w 191"/>
                  <a:gd name="T21" fmla="*/ 621636 h 368"/>
                  <a:gd name="T22" fmla="*/ 164144 w 191"/>
                  <a:gd name="T23" fmla="*/ 13226 h 368"/>
                  <a:gd name="T24" fmla="*/ 181125 w 191"/>
                  <a:gd name="T25" fmla="*/ 0 h 368"/>
                  <a:gd name="T26" fmla="*/ 196219 w 191"/>
                  <a:gd name="T27" fmla="*/ 13226 h 368"/>
                  <a:gd name="T28" fmla="*/ 358476 w 191"/>
                  <a:gd name="T29" fmla="*/ 621636 h 368"/>
                  <a:gd name="T30" fmla="*/ 349043 w 191"/>
                  <a:gd name="T31" fmla="*/ 642420 h 368"/>
                  <a:gd name="T32" fmla="*/ 243387 w 191"/>
                  <a:gd name="T33" fmla="*/ 691546 h 368"/>
                  <a:gd name="T34" fmla="*/ 235840 w 191"/>
                  <a:gd name="T35" fmla="*/ 693436 h 3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1"/>
                  <a:gd name="T55" fmla="*/ 0 h 368"/>
                  <a:gd name="T56" fmla="*/ 191 w 191"/>
                  <a:gd name="T57" fmla="*/ 368 h 3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1" h="368">
                    <a:moveTo>
                      <a:pt x="125" y="367"/>
                    </a:moveTo>
                    <a:cubicBezTo>
                      <a:pt x="122" y="367"/>
                      <a:pt x="118" y="365"/>
                      <a:pt x="117" y="362"/>
                    </a:cubicBezTo>
                    <a:cubicBezTo>
                      <a:pt x="115" y="357"/>
                      <a:pt x="117" y="352"/>
                      <a:pt x="121" y="350"/>
                    </a:cubicBezTo>
                    <a:cubicBezTo>
                      <a:pt x="171" y="326"/>
                      <a:pt x="171" y="326"/>
                      <a:pt x="171" y="326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21" y="326"/>
                      <a:pt x="21" y="326"/>
                      <a:pt x="21" y="326"/>
                    </a:cubicBezTo>
                    <a:cubicBezTo>
                      <a:pt x="69" y="349"/>
                      <a:pt x="69" y="349"/>
                      <a:pt x="69" y="349"/>
                    </a:cubicBezTo>
                    <a:cubicBezTo>
                      <a:pt x="74" y="351"/>
                      <a:pt x="76" y="357"/>
                      <a:pt x="74" y="361"/>
                    </a:cubicBezTo>
                    <a:cubicBezTo>
                      <a:pt x="72" y="366"/>
                      <a:pt x="66" y="368"/>
                      <a:pt x="62" y="365"/>
                    </a:cubicBezTo>
                    <a:cubicBezTo>
                      <a:pt x="6" y="340"/>
                      <a:pt x="6" y="340"/>
                      <a:pt x="6" y="340"/>
                    </a:cubicBezTo>
                    <a:cubicBezTo>
                      <a:pt x="2" y="338"/>
                      <a:pt x="0" y="333"/>
                      <a:pt x="1" y="329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8" y="3"/>
                      <a:pt x="92" y="0"/>
                      <a:pt x="96" y="0"/>
                    </a:cubicBezTo>
                    <a:cubicBezTo>
                      <a:pt x="100" y="0"/>
                      <a:pt x="103" y="3"/>
                      <a:pt x="104" y="7"/>
                    </a:cubicBezTo>
                    <a:cubicBezTo>
                      <a:pt x="190" y="329"/>
                      <a:pt x="190" y="329"/>
                      <a:pt x="190" y="329"/>
                    </a:cubicBezTo>
                    <a:cubicBezTo>
                      <a:pt x="191" y="333"/>
                      <a:pt x="189" y="338"/>
                      <a:pt x="185" y="340"/>
                    </a:cubicBezTo>
                    <a:cubicBezTo>
                      <a:pt x="129" y="366"/>
                      <a:pt x="129" y="366"/>
                      <a:pt x="129" y="366"/>
                    </a:cubicBezTo>
                    <a:cubicBezTo>
                      <a:pt x="128" y="366"/>
                      <a:pt x="126" y="367"/>
                      <a:pt x="125" y="367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26" name="Freeform 579">
                <a:extLst>
                  <a:ext uri="{FF2B5EF4-FFF2-40B4-BE49-F238E27FC236}">
                    <a16:creationId xmlns:a16="http://schemas.microsoft.com/office/drawing/2014/main" id="{47D246C8-1756-434F-9DF9-C0597105A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104" y="2682142"/>
                <a:ext cx="167668" cy="243553"/>
              </a:xfrm>
              <a:custGeom>
                <a:avLst/>
                <a:gdLst>
                  <a:gd name="T0" fmla="*/ 11352 w 146"/>
                  <a:gd name="T1" fmla="*/ 441325 h 233"/>
                  <a:gd name="T2" fmla="*/ 1892 w 146"/>
                  <a:gd name="T3" fmla="*/ 435643 h 233"/>
                  <a:gd name="T4" fmla="*/ 5676 w 146"/>
                  <a:gd name="T5" fmla="*/ 418596 h 233"/>
                  <a:gd name="T6" fmla="*/ 242170 w 146"/>
                  <a:gd name="T7" fmla="*/ 278433 h 233"/>
                  <a:gd name="T8" fmla="*/ 75678 w 146"/>
                  <a:gd name="T9" fmla="*/ 178045 h 233"/>
                  <a:gd name="T10" fmla="*/ 70002 w 146"/>
                  <a:gd name="T11" fmla="*/ 168575 h 233"/>
                  <a:gd name="T12" fmla="*/ 73786 w 146"/>
                  <a:gd name="T13" fmla="*/ 159104 h 233"/>
                  <a:gd name="T14" fmla="*/ 191087 w 146"/>
                  <a:gd name="T15" fmla="*/ 77658 h 233"/>
                  <a:gd name="T16" fmla="*/ 109733 w 146"/>
                  <a:gd name="T17" fmla="*/ 20835 h 233"/>
                  <a:gd name="T18" fmla="*/ 107841 w 146"/>
                  <a:gd name="T19" fmla="*/ 5682 h 233"/>
                  <a:gd name="T20" fmla="*/ 122977 w 146"/>
                  <a:gd name="T21" fmla="*/ 3788 h 233"/>
                  <a:gd name="T22" fmla="*/ 217574 w 146"/>
                  <a:gd name="T23" fmla="*/ 70082 h 233"/>
                  <a:gd name="T24" fmla="*/ 223250 w 146"/>
                  <a:gd name="T25" fmla="*/ 79552 h 233"/>
                  <a:gd name="T26" fmla="*/ 217574 w 146"/>
                  <a:gd name="T27" fmla="*/ 87129 h 233"/>
                  <a:gd name="T28" fmla="*/ 102165 w 146"/>
                  <a:gd name="T29" fmla="*/ 166681 h 233"/>
                  <a:gd name="T30" fmla="*/ 270549 w 146"/>
                  <a:gd name="T31" fmla="*/ 268962 h 233"/>
                  <a:gd name="T32" fmla="*/ 276225 w 146"/>
                  <a:gd name="T33" fmla="*/ 278433 h 233"/>
                  <a:gd name="T34" fmla="*/ 270549 w 146"/>
                  <a:gd name="T35" fmla="*/ 287903 h 233"/>
                  <a:gd name="T36" fmla="*/ 17028 w 146"/>
                  <a:gd name="T37" fmla="*/ 439431 h 233"/>
                  <a:gd name="T38" fmla="*/ 11352 w 146"/>
                  <a:gd name="T39" fmla="*/ 441325 h 23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"/>
                  <a:gd name="T61" fmla="*/ 0 h 233"/>
                  <a:gd name="T62" fmla="*/ 146 w 146"/>
                  <a:gd name="T63" fmla="*/ 233 h 23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" h="233">
                    <a:moveTo>
                      <a:pt x="6" y="233"/>
                    </a:moveTo>
                    <a:cubicBezTo>
                      <a:pt x="4" y="233"/>
                      <a:pt x="2" y="231"/>
                      <a:pt x="1" y="230"/>
                    </a:cubicBezTo>
                    <a:cubicBezTo>
                      <a:pt x="0" y="227"/>
                      <a:pt x="0" y="223"/>
                      <a:pt x="3" y="221"/>
                    </a:cubicBezTo>
                    <a:cubicBezTo>
                      <a:pt x="128" y="147"/>
                      <a:pt x="128" y="147"/>
                      <a:pt x="128" y="147"/>
                    </a:cubicBezTo>
                    <a:cubicBezTo>
                      <a:pt x="40" y="94"/>
                      <a:pt x="40" y="94"/>
                      <a:pt x="40" y="94"/>
                    </a:cubicBezTo>
                    <a:cubicBezTo>
                      <a:pt x="38" y="93"/>
                      <a:pt x="37" y="91"/>
                      <a:pt x="37" y="89"/>
                    </a:cubicBezTo>
                    <a:cubicBezTo>
                      <a:pt x="37" y="87"/>
                      <a:pt x="38" y="85"/>
                      <a:pt x="39" y="8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5" y="10"/>
                      <a:pt x="55" y="6"/>
                      <a:pt x="57" y="3"/>
                    </a:cubicBezTo>
                    <a:cubicBezTo>
                      <a:pt x="58" y="0"/>
                      <a:pt x="62" y="0"/>
                      <a:pt x="65" y="2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7" y="38"/>
                      <a:pt x="118" y="40"/>
                      <a:pt x="118" y="42"/>
                    </a:cubicBezTo>
                    <a:cubicBezTo>
                      <a:pt x="118" y="44"/>
                      <a:pt x="117" y="45"/>
                      <a:pt x="115" y="46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143" y="142"/>
                      <a:pt x="143" y="142"/>
                      <a:pt x="143" y="142"/>
                    </a:cubicBezTo>
                    <a:cubicBezTo>
                      <a:pt x="145" y="143"/>
                      <a:pt x="146" y="145"/>
                      <a:pt x="146" y="147"/>
                    </a:cubicBezTo>
                    <a:cubicBezTo>
                      <a:pt x="146" y="149"/>
                      <a:pt x="145" y="151"/>
                      <a:pt x="143" y="152"/>
                    </a:cubicBezTo>
                    <a:cubicBezTo>
                      <a:pt x="9" y="232"/>
                      <a:pt x="9" y="232"/>
                      <a:pt x="9" y="232"/>
                    </a:cubicBezTo>
                    <a:cubicBezTo>
                      <a:pt x="8" y="232"/>
                      <a:pt x="7" y="233"/>
                      <a:pt x="6" y="233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27" name="Freeform 580">
                <a:extLst>
                  <a:ext uri="{FF2B5EF4-FFF2-40B4-BE49-F238E27FC236}">
                    <a16:creationId xmlns:a16="http://schemas.microsoft.com/office/drawing/2014/main" id="{BEA33D4D-E3DD-4401-95FB-9FF9CE7F6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2121" y="2682142"/>
                <a:ext cx="167668" cy="243553"/>
              </a:xfrm>
              <a:custGeom>
                <a:avLst/>
                <a:gdLst>
                  <a:gd name="T0" fmla="*/ 262981 w 146"/>
                  <a:gd name="T1" fmla="*/ 441325 h 233"/>
                  <a:gd name="T2" fmla="*/ 257305 w 146"/>
                  <a:gd name="T3" fmla="*/ 439431 h 233"/>
                  <a:gd name="T4" fmla="*/ 5676 w 146"/>
                  <a:gd name="T5" fmla="*/ 287903 h 233"/>
                  <a:gd name="T6" fmla="*/ 0 w 146"/>
                  <a:gd name="T7" fmla="*/ 278433 h 233"/>
                  <a:gd name="T8" fmla="*/ 5676 w 146"/>
                  <a:gd name="T9" fmla="*/ 268962 h 233"/>
                  <a:gd name="T10" fmla="*/ 174060 w 146"/>
                  <a:gd name="T11" fmla="*/ 166681 h 233"/>
                  <a:gd name="T12" fmla="*/ 58651 w 146"/>
                  <a:gd name="T13" fmla="*/ 87129 h 233"/>
                  <a:gd name="T14" fmla="*/ 52975 w 146"/>
                  <a:gd name="T15" fmla="*/ 79552 h 233"/>
                  <a:gd name="T16" fmla="*/ 58651 w 146"/>
                  <a:gd name="T17" fmla="*/ 70082 h 233"/>
                  <a:gd name="T18" fmla="*/ 153248 w 146"/>
                  <a:gd name="T19" fmla="*/ 3788 h 233"/>
                  <a:gd name="T20" fmla="*/ 168384 w 146"/>
                  <a:gd name="T21" fmla="*/ 5682 h 233"/>
                  <a:gd name="T22" fmla="*/ 166492 w 146"/>
                  <a:gd name="T23" fmla="*/ 20835 h 233"/>
                  <a:gd name="T24" fmla="*/ 85138 w 146"/>
                  <a:gd name="T25" fmla="*/ 77658 h 233"/>
                  <a:gd name="T26" fmla="*/ 200547 w 146"/>
                  <a:gd name="T27" fmla="*/ 159104 h 233"/>
                  <a:gd name="T28" fmla="*/ 206223 w 146"/>
                  <a:gd name="T29" fmla="*/ 168575 h 233"/>
                  <a:gd name="T30" fmla="*/ 200547 w 146"/>
                  <a:gd name="T31" fmla="*/ 178045 h 233"/>
                  <a:gd name="T32" fmla="*/ 34055 w 146"/>
                  <a:gd name="T33" fmla="*/ 278433 h 233"/>
                  <a:gd name="T34" fmla="*/ 268657 w 146"/>
                  <a:gd name="T35" fmla="*/ 418596 h 233"/>
                  <a:gd name="T36" fmla="*/ 274333 w 146"/>
                  <a:gd name="T37" fmla="*/ 435643 h 233"/>
                  <a:gd name="T38" fmla="*/ 262981 w 146"/>
                  <a:gd name="T39" fmla="*/ 441325 h 23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"/>
                  <a:gd name="T61" fmla="*/ 0 h 233"/>
                  <a:gd name="T62" fmla="*/ 146 w 146"/>
                  <a:gd name="T63" fmla="*/ 233 h 23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" h="233">
                    <a:moveTo>
                      <a:pt x="139" y="233"/>
                    </a:moveTo>
                    <a:cubicBezTo>
                      <a:pt x="138" y="233"/>
                      <a:pt x="137" y="232"/>
                      <a:pt x="136" y="232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1" y="151"/>
                      <a:pt x="0" y="149"/>
                      <a:pt x="0" y="147"/>
                    </a:cubicBezTo>
                    <a:cubicBezTo>
                      <a:pt x="0" y="145"/>
                      <a:pt x="1" y="143"/>
                      <a:pt x="3" y="142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29" y="45"/>
                      <a:pt x="28" y="44"/>
                      <a:pt x="28" y="42"/>
                    </a:cubicBezTo>
                    <a:cubicBezTo>
                      <a:pt x="28" y="40"/>
                      <a:pt x="29" y="38"/>
                      <a:pt x="31" y="37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4" y="0"/>
                      <a:pt x="87" y="0"/>
                      <a:pt x="89" y="3"/>
                    </a:cubicBezTo>
                    <a:cubicBezTo>
                      <a:pt x="91" y="6"/>
                      <a:pt x="90" y="10"/>
                      <a:pt x="88" y="1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8" y="85"/>
                      <a:pt x="109" y="87"/>
                      <a:pt x="109" y="89"/>
                    </a:cubicBezTo>
                    <a:cubicBezTo>
                      <a:pt x="109" y="91"/>
                      <a:pt x="108" y="93"/>
                      <a:pt x="106" y="94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142" y="221"/>
                      <a:pt x="142" y="221"/>
                      <a:pt x="142" y="221"/>
                    </a:cubicBezTo>
                    <a:cubicBezTo>
                      <a:pt x="145" y="223"/>
                      <a:pt x="146" y="227"/>
                      <a:pt x="145" y="230"/>
                    </a:cubicBezTo>
                    <a:cubicBezTo>
                      <a:pt x="143" y="231"/>
                      <a:pt x="141" y="233"/>
                      <a:pt x="139" y="233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28" name="Freeform 581">
                <a:extLst>
                  <a:ext uri="{FF2B5EF4-FFF2-40B4-BE49-F238E27FC236}">
                    <a16:creationId xmlns:a16="http://schemas.microsoft.com/office/drawing/2014/main" id="{AECA6532-D7E9-4C82-85E7-764B7C0256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41265" y="2550728"/>
                <a:ext cx="44326" cy="38548"/>
              </a:xfrm>
              <a:custGeom>
                <a:avLst/>
                <a:gdLst>
                  <a:gd name="T0" fmla="*/ 36513 w 38"/>
                  <a:gd name="T1" fmla="*/ 69850 h 37"/>
                  <a:gd name="T2" fmla="*/ 0 w 38"/>
                  <a:gd name="T3" fmla="*/ 33981 h 37"/>
                  <a:gd name="T4" fmla="*/ 36513 w 38"/>
                  <a:gd name="T5" fmla="*/ 0 h 37"/>
                  <a:gd name="T6" fmla="*/ 73025 w 38"/>
                  <a:gd name="T7" fmla="*/ 33981 h 37"/>
                  <a:gd name="T8" fmla="*/ 36513 w 38"/>
                  <a:gd name="T9" fmla="*/ 69850 h 37"/>
                  <a:gd name="T10" fmla="*/ 36513 w 38"/>
                  <a:gd name="T11" fmla="*/ 22654 h 37"/>
                  <a:gd name="T12" fmla="*/ 23061 w 38"/>
                  <a:gd name="T13" fmla="*/ 33981 h 37"/>
                  <a:gd name="T14" fmla="*/ 36513 w 38"/>
                  <a:gd name="T15" fmla="*/ 47196 h 37"/>
                  <a:gd name="T16" fmla="*/ 49964 w 38"/>
                  <a:gd name="T17" fmla="*/ 33981 h 37"/>
                  <a:gd name="T18" fmla="*/ 36513 w 38"/>
                  <a:gd name="T19" fmla="*/ 22654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"/>
                  <a:gd name="T31" fmla="*/ 0 h 37"/>
                  <a:gd name="T32" fmla="*/ 38 w 38"/>
                  <a:gd name="T33" fmla="*/ 37 h 3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" h="37">
                    <a:moveTo>
                      <a:pt x="19" y="37"/>
                    </a:moveTo>
                    <a:cubicBezTo>
                      <a:pt x="9" y="37"/>
                      <a:pt x="0" y="29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9" y="0"/>
                      <a:pt x="38" y="8"/>
                      <a:pt x="38" y="18"/>
                    </a:cubicBezTo>
                    <a:cubicBezTo>
                      <a:pt x="38" y="29"/>
                      <a:pt x="29" y="37"/>
                      <a:pt x="19" y="37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8"/>
                    </a:cubicBezTo>
                    <a:cubicBezTo>
                      <a:pt x="12" y="22"/>
                      <a:pt x="15" y="25"/>
                      <a:pt x="19" y="25"/>
                    </a:cubicBezTo>
                    <a:cubicBezTo>
                      <a:pt x="23" y="25"/>
                      <a:pt x="26" y="22"/>
                      <a:pt x="26" y="18"/>
                    </a:cubicBezTo>
                    <a:cubicBezTo>
                      <a:pt x="26" y="15"/>
                      <a:pt x="23" y="12"/>
                      <a:pt x="19" y="12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29" name="Freeform 582">
                <a:extLst>
                  <a:ext uri="{FF2B5EF4-FFF2-40B4-BE49-F238E27FC236}">
                    <a16:creationId xmlns:a16="http://schemas.microsoft.com/office/drawing/2014/main" id="{4FE6E6B9-71A5-43C7-A9E6-6E0E1C354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9466" y="2522693"/>
                <a:ext cx="104070" cy="85857"/>
              </a:xfrm>
              <a:custGeom>
                <a:avLst/>
                <a:gdLst>
                  <a:gd name="T0" fmla="*/ 131885 w 91"/>
                  <a:gd name="T1" fmla="*/ 153678 h 82"/>
                  <a:gd name="T2" fmla="*/ 118696 w 91"/>
                  <a:gd name="T3" fmla="*/ 147986 h 82"/>
                  <a:gd name="T4" fmla="*/ 120580 w 91"/>
                  <a:gd name="T5" fmla="*/ 125219 h 82"/>
                  <a:gd name="T6" fmla="*/ 137537 w 91"/>
                  <a:gd name="T7" fmla="*/ 85377 h 82"/>
                  <a:gd name="T8" fmla="*/ 86667 w 91"/>
                  <a:gd name="T9" fmla="*/ 34151 h 82"/>
                  <a:gd name="T10" fmla="*/ 33913 w 91"/>
                  <a:gd name="T11" fmla="*/ 85377 h 82"/>
                  <a:gd name="T12" fmla="*/ 50870 w 91"/>
                  <a:gd name="T13" fmla="*/ 123322 h 82"/>
                  <a:gd name="T14" fmla="*/ 50870 w 91"/>
                  <a:gd name="T15" fmla="*/ 147986 h 82"/>
                  <a:gd name="T16" fmla="*/ 28261 w 91"/>
                  <a:gd name="T17" fmla="*/ 147986 h 82"/>
                  <a:gd name="T18" fmla="*/ 0 w 91"/>
                  <a:gd name="T19" fmla="*/ 85377 h 82"/>
                  <a:gd name="T20" fmla="*/ 86667 w 91"/>
                  <a:gd name="T21" fmla="*/ 0 h 82"/>
                  <a:gd name="T22" fmla="*/ 171450 w 91"/>
                  <a:gd name="T23" fmla="*/ 85377 h 82"/>
                  <a:gd name="T24" fmla="*/ 143189 w 91"/>
                  <a:gd name="T25" fmla="*/ 149883 h 82"/>
                  <a:gd name="T26" fmla="*/ 131885 w 91"/>
                  <a:gd name="T27" fmla="*/ 153678 h 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1"/>
                  <a:gd name="T43" fmla="*/ 0 h 82"/>
                  <a:gd name="T44" fmla="*/ 91 w 91"/>
                  <a:gd name="T45" fmla="*/ 82 h 8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1" h="82">
                    <a:moveTo>
                      <a:pt x="70" y="81"/>
                    </a:moveTo>
                    <a:cubicBezTo>
                      <a:pt x="68" y="81"/>
                      <a:pt x="65" y="80"/>
                      <a:pt x="63" y="78"/>
                    </a:cubicBezTo>
                    <a:cubicBezTo>
                      <a:pt x="60" y="75"/>
                      <a:pt x="60" y="69"/>
                      <a:pt x="64" y="66"/>
                    </a:cubicBezTo>
                    <a:cubicBezTo>
                      <a:pt x="70" y="60"/>
                      <a:pt x="73" y="53"/>
                      <a:pt x="73" y="45"/>
                    </a:cubicBezTo>
                    <a:cubicBezTo>
                      <a:pt x="73" y="30"/>
                      <a:pt x="61" y="18"/>
                      <a:pt x="46" y="18"/>
                    </a:cubicBezTo>
                    <a:cubicBezTo>
                      <a:pt x="31" y="18"/>
                      <a:pt x="18" y="30"/>
                      <a:pt x="18" y="45"/>
                    </a:cubicBezTo>
                    <a:cubicBezTo>
                      <a:pt x="18" y="53"/>
                      <a:pt x="21" y="60"/>
                      <a:pt x="27" y="65"/>
                    </a:cubicBezTo>
                    <a:cubicBezTo>
                      <a:pt x="31" y="69"/>
                      <a:pt x="31" y="74"/>
                      <a:pt x="27" y="78"/>
                    </a:cubicBezTo>
                    <a:cubicBezTo>
                      <a:pt x="24" y="82"/>
                      <a:pt x="18" y="82"/>
                      <a:pt x="15" y="78"/>
                    </a:cubicBezTo>
                    <a:cubicBezTo>
                      <a:pt x="6" y="70"/>
                      <a:pt x="0" y="58"/>
                      <a:pt x="0" y="45"/>
                    </a:cubicBezTo>
                    <a:cubicBezTo>
                      <a:pt x="0" y="20"/>
                      <a:pt x="21" y="0"/>
                      <a:pt x="46" y="0"/>
                    </a:cubicBezTo>
                    <a:cubicBezTo>
                      <a:pt x="71" y="0"/>
                      <a:pt x="91" y="20"/>
                      <a:pt x="91" y="45"/>
                    </a:cubicBezTo>
                    <a:cubicBezTo>
                      <a:pt x="91" y="58"/>
                      <a:pt x="85" y="70"/>
                      <a:pt x="76" y="79"/>
                    </a:cubicBezTo>
                    <a:cubicBezTo>
                      <a:pt x="74" y="80"/>
                      <a:pt x="72" y="81"/>
                      <a:pt x="70" y="81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0" name="Freeform 583">
                <a:extLst>
                  <a:ext uri="{FF2B5EF4-FFF2-40B4-BE49-F238E27FC236}">
                    <a16:creationId xmlns:a16="http://schemas.microsoft.com/office/drawing/2014/main" id="{34A8754E-2EDE-4E63-ADE6-B9B52C990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6468" y="2509552"/>
                <a:ext cx="45290" cy="120900"/>
              </a:xfrm>
              <a:custGeom>
                <a:avLst/>
                <a:gdLst>
                  <a:gd name="T0" fmla="*/ 55481 w 39"/>
                  <a:gd name="T1" fmla="*/ 219075 h 116"/>
                  <a:gd name="T2" fmla="*/ 45916 w 39"/>
                  <a:gd name="T3" fmla="*/ 215298 h 116"/>
                  <a:gd name="T4" fmla="*/ 0 w 39"/>
                  <a:gd name="T5" fmla="*/ 109538 h 116"/>
                  <a:gd name="T6" fmla="*/ 45916 w 39"/>
                  <a:gd name="T7" fmla="*/ 3777 h 116"/>
                  <a:gd name="T8" fmla="*/ 68874 w 39"/>
                  <a:gd name="T9" fmla="*/ 9443 h 116"/>
                  <a:gd name="T10" fmla="*/ 65047 w 39"/>
                  <a:gd name="T11" fmla="*/ 32106 h 116"/>
                  <a:gd name="T12" fmla="*/ 34437 w 39"/>
                  <a:gd name="T13" fmla="*/ 109538 h 116"/>
                  <a:gd name="T14" fmla="*/ 65047 w 39"/>
                  <a:gd name="T15" fmla="*/ 188858 h 116"/>
                  <a:gd name="T16" fmla="*/ 68874 w 39"/>
                  <a:gd name="T17" fmla="*/ 211521 h 116"/>
                  <a:gd name="T18" fmla="*/ 55481 w 39"/>
                  <a:gd name="T19" fmla="*/ 219075 h 1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6"/>
                  <a:gd name="T32" fmla="*/ 39 w 39"/>
                  <a:gd name="T33" fmla="*/ 116 h 1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6">
                    <a:moveTo>
                      <a:pt x="29" y="116"/>
                    </a:moveTo>
                    <a:cubicBezTo>
                      <a:pt x="27" y="116"/>
                      <a:pt x="25" y="115"/>
                      <a:pt x="24" y="114"/>
                    </a:cubicBezTo>
                    <a:cubicBezTo>
                      <a:pt x="23" y="114"/>
                      <a:pt x="0" y="97"/>
                      <a:pt x="0" y="58"/>
                    </a:cubicBezTo>
                    <a:cubicBezTo>
                      <a:pt x="0" y="18"/>
                      <a:pt x="23" y="3"/>
                      <a:pt x="24" y="2"/>
                    </a:cubicBezTo>
                    <a:cubicBezTo>
                      <a:pt x="28" y="0"/>
                      <a:pt x="34" y="1"/>
                      <a:pt x="36" y="5"/>
                    </a:cubicBezTo>
                    <a:cubicBezTo>
                      <a:pt x="39" y="9"/>
                      <a:pt x="38" y="15"/>
                      <a:pt x="34" y="17"/>
                    </a:cubicBezTo>
                    <a:cubicBezTo>
                      <a:pt x="33" y="18"/>
                      <a:pt x="18" y="29"/>
                      <a:pt x="18" y="58"/>
                    </a:cubicBezTo>
                    <a:cubicBezTo>
                      <a:pt x="18" y="88"/>
                      <a:pt x="34" y="99"/>
                      <a:pt x="34" y="100"/>
                    </a:cubicBezTo>
                    <a:cubicBezTo>
                      <a:pt x="38" y="102"/>
                      <a:pt x="39" y="108"/>
                      <a:pt x="36" y="112"/>
                    </a:cubicBezTo>
                    <a:cubicBezTo>
                      <a:pt x="35" y="115"/>
                      <a:pt x="32" y="116"/>
                      <a:pt x="29" y="116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1" name="Freeform 584">
                <a:extLst>
                  <a:ext uri="{FF2B5EF4-FFF2-40B4-BE49-F238E27FC236}">
                    <a16:creationId xmlns:a16="http://schemas.microsoft.com/office/drawing/2014/main" id="{A58AEC73-446B-46E4-8D4E-E51FB6FA0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2741" y="2482393"/>
                <a:ext cx="55889" cy="175218"/>
              </a:xfrm>
              <a:custGeom>
                <a:avLst/>
                <a:gdLst>
                  <a:gd name="T0" fmla="*/ 73284 w 49"/>
                  <a:gd name="T1" fmla="*/ 317500 h 168"/>
                  <a:gd name="T2" fmla="*/ 63889 w 49"/>
                  <a:gd name="T3" fmla="*/ 313720 h 168"/>
                  <a:gd name="T4" fmla="*/ 0 w 49"/>
                  <a:gd name="T5" fmla="*/ 158750 h 168"/>
                  <a:gd name="T6" fmla="*/ 63889 w 49"/>
                  <a:gd name="T7" fmla="*/ 5670 h 168"/>
                  <a:gd name="T8" fmla="*/ 88317 w 49"/>
                  <a:gd name="T9" fmla="*/ 9449 h 168"/>
                  <a:gd name="T10" fmla="*/ 82680 w 49"/>
                  <a:gd name="T11" fmla="*/ 34018 h 168"/>
                  <a:gd name="T12" fmla="*/ 33823 w 49"/>
                  <a:gd name="T13" fmla="*/ 158750 h 168"/>
                  <a:gd name="T14" fmla="*/ 82680 w 49"/>
                  <a:gd name="T15" fmla="*/ 285372 h 168"/>
                  <a:gd name="T16" fmla="*/ 88317 w 49"/>
                  <a:gd name="T17" fmla="*/ 309940 h 168"/>
                  <a:gd name="T18" fmla="*/ 73284 w 49"/>
                  <a:gd name="T19" fmla="*/ 317500 h 1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"/>
                  <a:gd name="T31" fmla="*/ 0 h 168"/>
                  <a:gd name="T32" fmla="*/ 49 w 49"/>
                  <a:gd name="T33" fmla="*/ 168 h 1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" h="168">
                    <a:moveTo>
                      <a:pt x="39" y="168"/>
                    </a:moveTo>
                    <a:cubicBezTo>
                      <a:pt x="37" y="168"/>
                      <a:pt x="36" y="167"/>
                      <a:pt x="34" y="166"/>
                    </a:cubicBezTo>
                    <a:cubicBezTo>
                      <a:pt x="33" y="165"/>
                      <a:pt x="0" y="142"/>
                      <a:pt x="0" y="84"/>
                    </a:cubicBezTo>
                    <a:cubicBezTo>
                      <a:pt x="0" y="26"/>
                      <a:pt x="33" y="4"/>
                      <a:pt x="34" y="3"/>
                    </a:cubicBezTo>
                    <a:cubicBezTo>
                      <a:pt x="38" y="0"/>
                      <a:pt x="44" y="1"/>
                      <a:pt x="47" y="5"/>
                    </a:cubicBezTo>
                    <a:cubicBezTo>
                      <a:pt x="49" y="9"/>
                      <a:pt x="48" y="15"/>
                      <a:pt x="44" y="18"/>
                    </a:cubicBezTo>
                    <a:cubicBezTo>
                      <a:pt x="43" y="19"/>
                      <a:pt x="18" y="36"/>
                      <a:pt x="18" y="84"/>
                    </a:cubicBezTo>
                    <a:cubicBezTo>
                      <a:pt x="18" y="132"/>
                      <a:pt x="43" y="150"/>
                      <a:pt x="44" y="151"/>
                    </a:cubicBezTo>
                    <a:cubicBezTo>
                      <a:pt x="48" y="154"/>
                      <a:pt x="49" y="160"/>
                      <a:pt x="47" y="164"/>
                    </a:cubicBezTo>
                    <a:cubicBezTo>
                      <a:pt x="45" y="166"/>
                      <a:pt x="42" y="168"/>
                      <a:pt x="39" y="168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2" name="Freeform 585">
                <a:extLst>
                  <a:ext uri="{FF2B5EF4-FFF2-40B4-BE49-F238E27FC236}">
                    <a16:creationId xmlns:a16="http://schemas.microsoft.com/office/drawing/2014/main" id="{C927AB68-B686-4ECB-B424-8EDA478CD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8051" y="2456987"/>
                <a:ext cx="67453" cy="225155"/>
              </a:xfrm>
              <a:custGeom>
                <a:avLst/>
                <a:gdLst>
                  <a:gd name="T0" fmla="*/ 92290 w 59"/>
                  <a:gd name="T1" fmla="*/ 407988 h 216"/>
                  <a:gd name="T2" fmla="*/ 82873 w 59"/>
                  <a:gd name="T3" fmla="*/ 404210 h 216"/>
                  <a:gd name="T4" fmla="*/ 0 w 59"/>
                  <a:gd name="T5" fmla="*/ 203994 h 216"/>
                  <a:gd name="T6" fmla="*/ 82873 w 59"/>
                  <a:gd name="T7" fmla="*/ 3778 h 216"/>
                  <a:gd name="T8" fmla="*/ 105475 w 59"/>
                  <a:gd name="T9" fmla="*/ 9444 h 216"/>
                  <a:gd name="T10" fmla="*/ 101708 w 59"/>
                  <a:gd name="T11" fmla="*/ 32110 h 216"/>
                  <a:gd name="T12" fmla="*/ 33903 w 59"/>
                  <a:gd name="T13" fmla="*/ 203994 h 216"/>
                  <a:gd name="T14" fmla="*/ 101708 w 59"/>
                  <a:gd name="T15" fmla="*/ 375878 h 216"/>
                  <a:gd name="T16" fmla="*/ 105475 w 59"/>
                  <a:gd name="T17" fmla="*/ 400433 h 216"/>
                  <a:gd name="T18" fmla="*/ 92290 w 59"/>
                  <a:gd name="T19" fmla="*/ 407988 h 2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9"/>
                  <a:gd name="T31" fmla="*/ 0 h 216"/>
                  <a:gd name="T32" fmla="*/ 59 w 59"/>
                  <a:gd name="T33" fmla="*/ 216 h 2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9" h="216">
                    <a:moveTo>
                      <a:pt x="49" y="216"/>
                    </a:moveTo>
                    <a:cubicBezTo>
                      <a:pt x="47" y="216"/>
                      <a:pt x="45" y="215"/>
                      <a:pt x="44" y="214"/>
                    </a:cubicBezTo>
                    <a:cubicBezTo>
                      <a:pt x="42" y="213"/>
                      <a:pt x="0" y="183"/>
                      <a:pt x="0" y="108"/>
                    </a:cubicBezTo>
                    <a:cubicBezTo>
                      <a:pt x="0" y="32"/>
                      <a:pt x="42" y="4"/>
                      <a:pt x="44" y="2"/>
                    </a:cubicBezTo>
                    <a:cubicBezTo>
                      <a:pt x="48" y="0"/>
                      <a:pt x="54" y="1"/>
                      <a:pt x="56" y="5"/>
                    </a:cubicBezTo>
                    <a:cubicBezTo>
                      <a:pt x="59" y="9"/>
                      <a:pt x="58" y="15"/>
                      <a:pt x="54" y="17"/>
                    </a:cubicBezTo>
                    <a:cubicBezTo>
                      <a:pt x="52" y="18"/>
                      <a:pt x="18" y="42"/>
                      <a:pt x="18" y="108"/>
                    </a:cubicBezTo>
                    <a:cubicBezTo>
                      <a:pt x="18" y="173"/>
                      <a:pt x="54" y="199"/>
                      <a:pt x="54" y="199"/>
                    </a:cubicBezTo>
                    <a:cubicBezTo>
                      <a:pt x="58" y="202"/>
                      <a:pt x="59" y="208"/>
                      <a:pt x="56" y="212"/>
                    </a:cubicBezTo>
                    <a:cubicBezTo>
                      <a:pt x="55" y="214"/>
                      <a:pt x="52" y="216"/>
                      <a:pt x="49" y="216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3" name="Freeform 586">
                <a:extLst>
                  <a:ext uri="{FF2B5EF4-FFF2-40B4-BE49-F238E27FC236}">
                    <a16:creationId xmlns:a16="http://schemas.microsoft.com/office/drawing/2014/main" id="{95635834-9EF4-424F-9B00-F2C9AB97E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2208" y="2509552"/>
                <a:ext cx="44326" cy="120900"/>
              </a:xfrm>
              <a:custGeom>
                <a:avLst/>
                <a:gdLst>
                  <a:gd name="T0" fmla="*/ 18724 w 39"/>
                  <a:gd name="T1" fmla="*/ 219075 h 116"/>
                  <a:gd name="T2" fmla="*/ 5617 w 39"/>
                  <a:gd name="T3" fmla="*/ 211521 h 116"/>
                  <a:gd name="T4" fmla="*/ 9362 w 39"/>
                  <a:gd name="T5" fmla="*/ 188858 h 116"/>
                  <a:gd name="T6" fmla="*/ 39321 w 39"/>
                  <a:gd name="T7" fmla="*/ 109538 h 116"/>
                  <a:gd name="T8" fmla="*/ 9362 w 39"/>
                  <a:gd name="T9" fmla="*/ 32106 h 116"/>
                  <a:gd name="T10" fmla="*/ 5617 w 39"/>
                  <a:gd name="T11" fmla="*/ 9443 h 116"/>
                  <a:gd name="T12" fmla="*/ 28087 w 39"/>
                  <a:gd name="T13" fmla="*/ 3777 h 116"/>
                  <a:gd name="T14" fmla="*/ 73025 w 39"/>
                  <a:gd name="T15" fmla="*/ 109538 h 116"/>
                  <a:gd name="T16" fmla="*/ 28087 w 39"/>
                  <a:gd name="T17" fmla="*/ 215298 h 116"/>
                  <a:gd name="T18" fmla="*/ 18724 w 39"/>
                  <a:gd name="T19" fmla="*/ 219075 h 1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6"/>
                  <a:gd name="T32" fmla="*/ 39 w 39"/>
                  <a:gd name="T33" fmla="*/ 116 h 1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6">
                    <a:moveTo>
                      <a:pt x="10" y="116"/>
                    </a:moveTo>
                    <a:cubicBezTo>
                      <a:pt x="7" y="116"/>
                      <a:pt x="5" y="115"/>
                      <a:pt x="3" y="112"/>
                    </a:cubicBezTo>
                    <a:cubicBezTo>
                      <a:pt x="0" y="108"/>
                      <a:pt x="1" y="102"/>
                      <a:pt x="5" y="100"/>
                    </a:cubicBezTo>
                    <a:cubicBezTo>
                      <a:pt x="6" y="99"/>
                      <a:pt x="21" y="88"/>
                      <a:pt x="21" y="58"/>
                    </a:cubicBezTo>
                    <a:cubicBezTo>
                      <a:pt x="21" y="29"/>
                      <a:pt x="6" y="18"/>
                      <a:pt x="5" y="17"/>
                    </a:cubicBezTo>
                    <a:cubicBezTo>
                      <a:pt x="1" y="14"/>
                      <a:pt x="0" y="9"/>
                      <a:pt x="3" y="5"/>
                    </a:cubicBezTo>
                    <a:cubicBezTo>
                      <a:pt x="6" y="1"/>
                      <a:pt x="11" y="0"/>
                      <a:pt x="15" y="2"/>
                    </a:cubicBezTo>
                    <a:cubicBezTo>
                      <a:pt x="16" y="3"/>
                      <a:pt x="39" y="18"/>
                      <a:pt x="39" y="58"/>
                    </a:cubicBezTo>
                    <a:cubicBezTo>
                      <a:pt x="39" y="97"/>
                      <a:pt x="16" y="114"/>
                      <a:pt x="15" y="114"/>
                    </a:cubicBezTo>
                    <a:cubicBezTo>
                      <a:pt x="14" y="115"/>
                      <a:pt x="12" y="116"/>
                      <a:pt x="10" y="116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4" name="Freeform 587">
                <a:extLst>
                  <a:ext uri="{FF2B5EF4-FFF2-40B4-BE49-F238E27FC236}">
                    <a16:creationId xmlns:a16="http://schemas.microsoft.com/office/drawing/2014/main" id="{7B642F29-E86C-410B-BB4A-303DED7B5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5335" y="2482393"/>
                <a:ext cx="55889" cy="175218"/>
              </a:xfrm>
              <a:custGeom>
                <a:avLst/>
                <a:gdLst>
                  <a:gd name="T0" fmla="*/ 18791 w 49"/>
                  <a:gd name="T1" fmla="*/ 317500 h 168"/>
                  <a:gd name="T2" fmla="*/ 5637 w 49"/>
                  <a:gd name="T3" fmla="*/ 309940 h 168"/>
                  <a:gd name="T4" fmla="*/ 9395 w 49"/>
                  <a:gd name="T5" fmla="*/ 285372 h 168"/>
                  <a:gd name="T6" fmla="*/ 58252 w 49"/>
                  <a:gd name="T7" fmla="*/ 158750 h 168"/>
                  <a:gd name="T8" fmla="*/ 9395 w 49"/>
                  <a:gd name="T9" fmla="*/ 34018 h 168"/>
                  <a:gd name="T10" fmla="*/ 5637 w 49"/>
                  <a:gd name="T11" fmla="*/ 9449 h 168"/>
                  <a:gd name="T12" fmla="*/ 28186 w 49"/>
                  <a:gd name="T13" fmla="*/ 5670 h 168"/>
                  <a:gd name="T14" fmla="*/ 92075 w 49"/>
                  <a:gd name="T15" fmla="*/ 158750 h 168"/>
                  <a:gd name="T16" fmla="*/ 28186 w 49"/>
                  <a:gd name="T17" fmla="*/ 313720 h 168"/>
                  <a:gd name="T18" fmla="*/ 18791 w 49"/>
                  <a:gd name="T19" fmla="*/ 317500 h 1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"/>
                  <a:gd name="T31" fmla="*/ 0 h 168"/>
                  <a:gd name="T32" fmla="*/ 49 w 49"/>
                  <a:gd name="T33" fmla="*/ 168 h 1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" h="168">
                    <a:moveTo>
                      <a:pt x="10" y="168"/>
                    </a:moveTo>
                    <a:cubicBezTo>
                      <a:pt x="7" y="168"/>
                      <a:pt x="4" y="166"/>
                      <a:pt x="3" y="164"/>
                    </a:cubicBezTo>
                    <a:cubicBezTo>
                      <a:pt x="0" y="160"/>
                      <a:pt x="1" y="154"/>
                      <a:pt x="5" y="151"/>
                    </a:cubicBezTo>
                    <a:cubicBezTo>
                      <a:pt x="6" y="150"/>
                      <a:pt x="31" y="132"/>
                      <a:pt x="31" y="84"/>
                    </a:cubicBezTo>
                    <a:cubicBezTo>
                      <a:pt x="31" y="36"/>
                      <a:pt x="6" y="18"/>
                      <a:pt x="5" y="18"/>
                    </a:cubicBezTo>
                    <a:cubicBezTo>
                      <a:pt x="1" y="15"/>
                      <a:pt x="0" y="9"/>
                      <a:pt x="3" y="5"/>
                    </a:cubicBezTo>
                    <a:cubicBezTo>
                      <a:pt x="5" y="1"/>
                      <a:pt x="11" y="0"/>
                      <a:pt x="15" y="3"/>
                    </a:cubicBezTo>
                    <a:cubicBezTo>
                      <a:pt x="16" y="4"/>
                      <a:pt x="49" y="26"/>
                      <a:pt x="49" y="84"/>
                    </a:cubicBezTo>
                    <a:cubicBezTo>
                      <a:pt x="49" y="142"/>
                      <a:pt x="17" y="165"/>
                      <a:pt x="15" y="166"/>
                    </a:cubicBezTo>
                    <a:cubicBezTo>
                      <a:pt x="14" y="167"/>
                      <a:pt x="12" y="168"/>
                      <a:pt x="10" y="168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5" name="Freeform 588">
                <a:extLst>
                  <a:ext uri="{FF2B5EF4-FFF2-40B4-BE49-F238E27FC236}">
                    <a16:creationId xmlns:a16="http://schemas.microsoft.com/office/drawing/2014/main" id="{B1B082D9-EAFD-4B6A-8C22-CFEBCC618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7497" y="2456987"/>
                <a:ext cx="68417" cy="225155"/>
              </a:xfrm>
              <a:custGeom>
                <a:avLst/>
                <a:gdLst>
                  <a:gd name="T0" fmla="*/ 19104 w 59"/>
                  <a:gd name="T1" fmla="*/ 407988 h 216"/>
                  <a:gd name="T2" fmla="*/ 5731 w 59"/>
                  <a:gd name="T3" fmla="*/ 400433 h 216"/>
                  <a:gd name="T4" fmla="*/ 9552 w 59"/>
                  <a:gd name="T5" fmla="*/ 375878 h 216"/>
                  <a:gd name="T6" fmla="*/ 78326 w 59"/>
                  <a:gd name="T7" fmla="*/ 203994 h 216"/>
                  <a:gd name="T8" fmla="*/ 9552 w 59"/>
                  <a:gd name="T9" fmla="*/ 32110 h 216"/>
                  <a:gd name="T10" fmla="*/ 5731 w 59"/>
                  <a:gd name="T11" fmla="*/ 9444 h 216"/>
                  <a:gd name="T12" fmla="*/ 28656 w 59"/>
                  <a:gd name="T13" fmla="*/ 3778 h 216"/>
                  <a:gd name="T14" fmla="*/ 112713 w 59"/>
                  <a:gd name="T15" fmla="*/ 203994 h 216"/>
                  <a:gd name="T16" fmla="*/ 30566 w 59"/>
                  <a:gd name="T17" fmla="*/ 404210 h 216"/>
                  <a:gd name="T18" fmla="*/ 19104 w 59"/>
                  <a:gd name="T19" fmla="*/ 407988 h 2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9"/>
                  <a:gd name="T31" fmla="*/ 0 h 216"/>
                  <a:gd name="T32" fmla="*/ 59 w 59"/>
                  <a:gd name="T33" fmla="*/ 216 h 2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9" h="216">
                    <a:moveTo>
                      <a:pt x="10" y="216"/>
                    </a:moveTo>
                    <a:cubicBezTo>
                      <a:pt x="8" y="216"/>
                      <a:pt x="5" y="214"/>
                      <a:pt x="3" y="212"/>
                    </a:cubicBezTo>
                    <a:cubicBezTo>
                      <a:pt x="0" y="208"/>
                      <a:pt x="1" y="202"/>
                      <a:pt x="5" y="199"/>
                    </a:cubicBezTo>
                    <a:cubicBezTo>
                      <a:pt x="7" y="198"/>
                      <a:pt x="41" y="173"/>
                      <a:pt x="41" y="108"/>
                    </a:cubicBezTo>
                    <a:cubicBezTo>
                      <a:pt x="41" y="42"/>
                      <a:pt x="6" y="18"/>
                      <a:pt x="5" y="17"/>
                    </a:cubicBezTo>
                    <a:cubicBezTo>
                      <a:pt x="1" y="15"/>
                      <a:pt x="0" y="9"/>
                      <a:pt x="3" y="5"/>
                    </a:cubicBezTo>
                    <a:cubicBezTo>
                      <a:pt x="6" y="1"/>
                      <a:pt x="11" y="0"/>
                      <a:pt x="15" y="2"/>
                    </a:cubicBezTo>
                    <a:cubicBezTo>
                      <a:pt x="17" y="4"/>
                      <a:pt x="59" y="32"/>
                      <a:pt x="59" y="108"/>
                    </a:cubicBezTo>
                    <a:cubicBezTo>
                      <a:pt x="59" y="183"/>
                      <a:pt x="17" y="213"/>
                      <a:pt x="16" y="214"/>
                    </a:cubicBezTo>
                    <a:cubicBezTo>
                      <a:pt x="14" y="215"/>
                      <a:pt x="12" y="216"/>
                      <a:pt x="10" y="216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  <a:latin typeface="FrutigerNext LT Medium"/>
                  <a:ea typeface="华文细黑"/>
                </a:endParaRPr>
              </a:p>
            </p:txBody>
          </p:sp>
          <p:sp>
            <p:nvSpPr>
              <p:cNvPr id="36" name="Oval 611">
                <a:extLst>
                  <a:ext uri="{FF2B5EF4-FFF2-40B4-BE49-F238E27FC236}">
                    <a16:creationId xmlns:a16="http://schemas.microsoft.com/office/drawing/2014/main" id="{0C629131-9F7E-4333-B37F-88CDD8209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4991" y="2930951"/>
                <a:ext cx="47217" cy="41177"/>
              </a:xfrm>
              <a:prstGeom prst="ellipse">
                <a:avLst/>
              </a:pr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Oval 612">
                <a:extLst>
                  <a:ext uri="{FF2B5EF4-FFF2-40B4-BE49-F238E27FC236}">
                    <a16:creationId xmlns:a16="http://schemas.microsoft.com/office/drawing/2014/main" id="{0DA91F14-2134-426C-9074-3E8B889E3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04648" y="2930951"/>
                <a:ext cx="46253" cy="41177"/>
              </a:xfrm>
              <a:prstGeom prst="ellipse">
                <a:avLst/>
              </a:prstGeom>
              <a:grpFill/>
              <a:ln w="9525">
                <a:solidFill>
                  <a:sysClr val="window" lastClr="FFFFFF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4025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012">
                  <a:defRPr/>
                </a:pPr>
                <a:endParaRPr lang="zh-CN" altLang="en-US" sz="2138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任意多边形 64">
              <a:extLst>
                <a:ext uri="{FF2B5EF4-FFF2-40B4-BE49-F238E27FC236}">
                  <a16:creationId xmlns:a16="http://schemas.microsoft.com/office/drawing/2014/main" id="{0684C4F9-3400-45A7-A212-671900165735}"/>
                </a:ext>
              </a:extLst>
            </p:cNvPr>
            <p:cNvSpPr/>
            <p:nvPr/>
          </p:nvSpPr>
          <p:spPr bwMode="auto">
            <a:xfrm>
              <a:off x="7867650" y="3751967"/>
              <a:ext cx="542925" cy="391408"/>
            </a:xfrm>
            <a:custGeom>
              <a:avLst/>
              <a:gdLst>
                <a:gd name="connsiteX0" fmla="*/ 542925 w 542925"/>
                <a:gd name="connsiteY0" fmla="*/ 391408 h 391408"/>
                <a:gd name="connsiteX1" fmla="*/ 285750 w 542925"/>
                <a:gd name="connsiteY1" fmla="*/ 883 h 391408"/>
                <a:gd name="connsiteX2" fmla="*/ 0 w 542925"/>
                <a:gd name="connsiteY2" fmla="*/ 277108 h 39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2925" h="391408">
                  <a:moveTo>
                    <a:pt x="542925" y="391408"/>
                  </a:moveTo>
                  <a:cubicBezTo>
                    <a:pt x="459581" y="205670"/>
                    <a:pt x="376238" y="19933"/>
                    <a:pt x="285750" y="883"/>
                  </a:cubicBezTo>
                  <a:cubicBezTo>
                    <a:pt x="195262" y="-18167"/>
                    <a:pt x="0" y="277108"/>
                    <a:pt x="0" y="277108"/>
                  </a:cubicBezTo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 defTabSz="914400"/>
              <a:endParaRPr lang="zh-CN" altLang="en-US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2" name="任意多边形 65">
              <a:extLst>
                <a:ext uri="{FF2B5EF4-FFF2-40B4-BE49-F238E27FC236}">
                  <a16:creationId xmlns:a16="http://schemas.microsoft.com/office/drawing/2014/main" id="{962E89C9-5CB8-4204-A646-955FBC2B80D3}"/>
                </a:ext>
              </a:extLst>
            </p:cNvPr>
            <p:cNvSpPr/>
            <p:nvPr/>
          </p:nvSpPr>
          <p:spPr bwMode="auto">
            <a:xfrm>
              <a:off x="7848600" y="3722929"/>
              <a:ext cx="542925" cy="372821"/>
            </a:xfrm>
            <a:custGeom>
              <a:avLst/>
              <a:gdLst>
                <a:gd name="connsiteX0" fmla="*/ 542925 w 542925"/>
                <a:gd name="connsiteY0" fmla="*/ 372821 h 372821"/>
                <a:gd name="connsiteX1" fmla="*/ 304800 w 542925"/>
                <a:gd name="connsiteY1" fmla="*/ 1346 h 372821"/>
                <a:gd name="connsiteX2" fmla="*/ 0 w 542925"/>
                <a:gd name="connsiteY2" fmla="*/ 239471 h 37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2925" h="372821">
                  <a:moveTo>
                    <a:pt x="542925" y="372821"/>
                  </a:moveTo>
                  <a:cubicBezTo>
                    <a:pt x="469106" y="198196"/>
                    <a:pt x="395287" y="23571"/>
                    <a:pt x="304800" y="1346"/>
                  </a:cubicBezTo>
                  <a:cubicBezTo>
                    <a:pt x="214312" y="-20879"/>
                    <a:pt x="0" y="239471"/>
                    <a:pt x="0" y="239471"/>
                  </a:cubicBezTo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 defTabSz="914400"/>
              <a:endParaRPr lang="zh-CN" altLang="en-US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3" name="任意多边形 66">
              <a:extLst>
                <a:ext uri="{FF2B5EF4-FFF2-40B4-BE49-F238E27FC236}">
                  <a16:creationId xmlns:a16="http://schemas.microsoft.com/office/drawing/2014/main" id="{4F5C8012-8FA9-4C9E-85DB-B900E6339F8B}"/>
                </a:ext>
              </a:extLst>
            </p:cNvPr>
            <p:cNvSpPr/>
            <p:nvPr/>
          </p:nvSpPr>
          <p:spPr bwMode="auto">
            <a:xfrm rot="159713">
              <a:off x="7649735" y="3599555"/>
              <a:ext cx="790575" cy="571653"/>
            </a:xfrm>
            <a:custGeom>
              <a:avLst/>
              <a:gdLst>
                <a:gd name="connsiteX0" fmla="*/ 790575 w 790575"/>
                <a:gd name="connsiteY0" fmla="*/ 571653 h 571653"/>
                <a:gd name="connsiteX1" fmla="*/ 390525 w 790575"/>
                <a:gd name="connsiteY1" fmla="*/ 153 h 571653"/>
                <a:gd name="connsiteX2" fmla="*/ 0 w 790575"/>
                <a:gd name="connsiteY2" fmla="*/ 514503 h 57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0575" h="571653">
                  <a:moveTo>
                    <a:pt x="790575" y="571653"/>
                  </a:moveTo>
                  <a:cubicBezTo>
                    <a:pt x="656431" y="290665"/>
                    <a:pt x="522287" y="9678"/>
                    <a:pt x="390525" y="153"/>
                  </a:cubicBezTo>
                  <a:cubicBezTo>
                    <a:pt x="258763" y="-9372"/>
                    <a:pt x="66675" y="427190"/>
                    <a:pt x="0" y="514503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  <a:effectLst/>
            <a:extLst/>
          </p:spPr>
          <p:txBody>
            <a:bodyPr rtlCol="0" anchor="ctr"/>
            <a:lstStyle/>
            <a:p>
              <a:pPr algn="ctr" defTabSz="914400"/>
              <a:endParaRPr lang="zh-CN" altLang="en-US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4" name="任意多边形 69">
              <a:extLst>
                <a:ext uri="{FF2B5EF4-FFF2-40B4-BE49-F238E27FC236}">
                  <a16:creationId xmlns:a16="http://schemas.microsoft.com/office/drawing/2014/main" id="{0DAD3A48-E4A7-49F3-8DD2-7FF8A83F0ABC}"/>
                </a:ext>
              </a:extLst>
            </p:cNvPr>
            <p:cNvSpPr/>
            <p:nvPr/>
          </p:nvSpPr>
          <p:spPr bwMode="auto">
            <a:xfrm>
              <a:off x="8446868" y="3481983"/>
              <a:ext cx="183275" cy="612964"/>
            </a:xfrm>
            <a:custGeom>
              <a:avLst/>
              <a:gdLst>
                <a:gd name="connsiteX0" fmla="*/ 97550 w 183275"/>
                <a:gd name="connsiteY0" fmla="*/ 612964 h 612964"/>
                <a:gd name="connsiteX1" fmla="*/ 2300 w 183275"/>
                <a:gd name="connsiteY1" fmla="*/ 41464 h 612964"/>
                <a:gd name="connsiteX2" fmla="*/ 183275 w 183275"/>
                <a:gd name="connsiteY2" fmla="*/ 89089 h 61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275" h="612964">
                  <a:moveTo>
                    <a:pt x="97550" y="612964"/>
                  </a:moveTo>
                  <a:cubicBezTo>
                    <a:pt x="42781" y="370870"/>
                    <a:pt x="-11988" y="128776"/>
                    <a:pt x="2300" y="41464"/>
                  </a:cubicBezTo>
                  <a:cubicBezTo>
                    <a:pt x="16587" y="-45849"/>
                    <a:pt x="99931" y="21620"/>
                    <a:pt x="183275" y="89089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  <a:effectLst/>
            <a:extLst/>
          </p:spPr>
          <p:txBody>
            <a:bodyPr rtlCol="0" anchor="ctr"/>
            <a:lstStyle/>
            <a:p>
              <a:pPr algn="ctr" defTabSz="914400"/>
              <a:endParaRPr lang="zh-CN" altLang="en-US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</p:grpSp>
      <p:pic>
        <p:nvPicPr>
          <p:cNvPr id="38" name="Picture 22" descr="4 BEST &amp;quot;Cow Tracking&amp;quot; IMAGES, STOCK PHOTOS &amp;amp; VECTORS | Adobe Stock">
            <a:extLst>
              <a:ext uri="{FF2B5EF4-FFF2-40B4-BE49-F238E27FC236}">
                <a16:creationId xmlns:a16="http://schemas.microsoft.com/office/drawing/2014/main" id="{6A645522-50E1-4022-B92C-E042923E0B32}"/>
              </a:ext>
            </a:extLst>
          </p:cNvPr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r="15483" b="12371"/>
          <a:stretch/>
        </p:blipFill>
        <p:spPr bwMode="auto">
          <a:xfrm>
            <a:off x="3253380" y="5288002"/>
            <a:ext cx="1951602" cy="106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A34C859-D813-4EE3-B279-274271BEBB0F}"/>
              </a:ext>
            </a:extLst>
          </p:cNvPr>
          <p:cNvSpPr/>
          <p:nvPr/>
        </p:nvSpPr>
        <p:spPr>
          <a:xfrm>
            <a:off x="84484" y="6351225"/>
            <a:ext cx="115906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</a:rPr>
              <a:t>Ambient IoT can reduce device cost and power consumption, by 10-100 times than existing </a:t>
            </a:r>
            <a:r>
              <a:rPr lang="en-US" altLang="zh-CN" sz="1400" dirty="0" err="1">
                <a:solidFill>
                  <a:schemeClr val="bg1"/>
                </a:solidFill>
              </a:rPr>
              <a:t>mMTC</a:t>
            </a:r>
            <a:r>
              <a:rPr lang="en-US" altLang="zh-CN" sz="1400" dirty="0">
                <a:solidFill>
                  <a:schemeClr val="bg1"/>
                </a:solidFill>
              </a:rPr>
              <a:t> technologies in Rel-19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FE02AA6-C8FB-48B4-92A1-D07230FA3903}"/>
              </a:ext>
            </a:extLst>
          </p:cNvPr>
          <p:cNvSpPr/>
          <p:nvPr/>
        </p:nvSpPr>
        <p:spPr>
          <a:xfrm>
            <a:off x="7748337" y="4070307"/>
            <a:ext cx="2510590" cy="5160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93041690-0BBA-4B8E-911C-B9674B0C40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1303" y="4746690"/>
            <a:ext cx="3532021" cy="1538488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BED01826-1D46-42FB-913F-CEC9078CE512}"/>
              </a:ext>
            </a:extLst>
          </p:cNvPr>
          <p:cNvSpPr/>
          <p:nvPr/>
        </p:nvSpPr>
        <p:spPr>
          <a:xfrm>
            <a:off x="10042358" y="4526746"/>
            <a:ext cx="21496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Parcel volume is forecasted to reach 163.4 billion by 2025 in china and 220-262 billion by 2026 globally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Automatic inventory and tracking of parcels requires ultra-low cost and battery-less Ambient IoT devices</a:t>
            </a:r>
            <a:endParaRPr lang="zh-CN" altLang="en-US" sz="12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8851232" cy="573338"/>
          </a:xfrm>
        </p:spPr>
        <p:txBody>
          <a:bodyPr/>
          <a:lstStyle/>
          <a:p>
            <a:r>
              <a:rPr lang="en-GB" altLang="en-US" b="1" dirty="0"/>
              <a:t>Rel-19 ongoing progress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BA3585-44A5-4A3E-8D56-D9F22D93F516}"/>
              </a:ext>
            </a:extLst>
          </p:cNvPr>
          <p:cNvSpPr/>
          <p:nvPr/>
        </p:nvSpPr>
        <p:spPr>
          <a:xfrm>
            <a:off x="970551" y="1413393"/>
            <a:ext cx="102829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SA1 study on Ambient IOT will complete by June 2023, RAN work is ongoing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5CDEDA0-0F63-4896-A787-97FD5B94CAB1}"/>
              </a:ext>
            </a:extLst>
          </p:cNvPr>
          <p:cNvSpPr/>
          <p:nvPr/>
        </p:nvSpPr>
        <p:spPr>
          <a:xfrm>
            <a:off x="304801" y="1941957"/>
            <a:ext cx="5293894" cy="380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SzPct val="100000"/>
            </a:pPr>
            <a:r>
              <a:rPr lang="en-GB" altLang="zh-CN" sz="1600" b="1" kern="0" dirty="0">
                <a:latin typeface="Arial"/>
                <a:cs typeface="+mn-cs"/>
              </a:rPr>
              <a:t>SA1:TR 22.840 completes 80% by 23Q1</a:t>
            </a:r>
          </a:p>
          <a:p>
            <a:pPr marL="342900" lvl="0" indent="-342900">
              <a:spcBef>
                <a:spcPct val="20000"/>
              </a:spcBef>
              <a:buSzPct val="100000"/>
              <a:buFontTx/>
              <a:buChar char="•"/>
            </a:pPr>
            <a:r>
              <a:rPr lang="en-GB" altLang="zh-CN" sz="1600" kern="0" dirty="0">
                <a:latin typeface="Arial"/>
                <a:cs typeface="+mn-cs"/>
              </a:rPr>
              <a:t>SA1 overall progress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en-GB" sz="1400" kern="0" dirty="0">
                <a:latin typeface="Arial"/>
              </a:rPr>
              <a:t>30 use cases in the TR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en-GB" sz="1400" kern="0" dirty="0">
                <a:latin typeface="Arial"/>
              </a:rPr>
              <a:t>Ambient IoT communication patterns:</a:t>
            </a: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en-GB" sz="1400" kern="0" dirty="0">
                <a:latin typeface="Arial"/>
              </a:rPr>
              <a:t>Normal operation</a:t>
            </a: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en-GB" sz="1400" kern="0" dirty="0">
                <a:latin typeface="Arial"/>
              </a:rPr>
              <a:t>Device triggered operation</a:t>
            </a: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en-GB" sz="1400" kern="0" dirty="0">
                <a:latin typeface="Arial"/>
              </a:rPr>
              <a:t>On demand operation</a:t>
            </a:r>
          </a:p>
          <a:p>
            <a:pPr marL="342900" indent="-342900">
              <a:spcBef>
                <a:spcPct val="20000"/>
              </a:spcBef>
              <a:buSzPct val="100000"/>
              <a:buFontTx/>
              <a:buChar char="•"/>
              <a:defRPr/>
            </a:pPr>
            <a:r>
              <a:rPr lang="en-GB" altLang="en-GB" sz="1600" kern="0" dirty="0">
                <a:latin typeface="Arial"/>
                <a:cs typeface="+mn-cs"/>
              </a:rPr>
              <a:t>Next step (May meeting): finalize the requirements 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400" kern="0" dirty="0">
                <a:latin typeface="Arial"/>
              </a:rPr>
              <a:t>Communication aspects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400" kern="0" dirty="0">
                <a:latin typeface="Arial"/>
              </a:rPr>
              <a:t>Positioning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400" kern="0" dirty="0">
                <a:latin typeface="Arial"/>
              </a:rPr>
              <a:t>Management of Ambient IoT devices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400" kern="0" dirty="0">
                <a:latin typeface="Arial"/>
              </a:rPr>
              <a:t>Collected information and network capability exposure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400" kern="0" dirty="0">
                <a:latin typeface="Arial"/>
              </a:rPr>
              <a:t>Charging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400" kern="0" dirty="0">
                <a:latin typeface="Arial"/>
              </a:rPr>
              <a:t>Security and privacy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002A95F-B2D7-4D9A-81B7-EACD3EFDF765}"/>
              </a:ext>
            </a:extLst>
          </p:cNvPr>
          <p:cNvSpPr/>
          <p:nvPr/>
        </p:nvSpPr>
        <p:spPr>
          <a:xfrm>
            <a:off x="6112043" y="1941957"/>
            <a:ext cx="5775155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SzPct val="100000"/>
            </a:pPr>
            <a:r>
              <a:rPr lang="en-GB" altLang="zh-CN" sz="1600" b="1" kern="0" dirty="0">
                <a:latin typeface="Arial"/>
                <a:cs typeface="+mn-cs"/>
              </a:rPr>
              <a:t>RAN plenary: TR 38.848 completes 50% by 23Q1</a:t>
            </a:r>
          </a:p>
          <a:p>
            <a:pPr marL="342900" indent="-342900">
              <a:spcBef>
                <a:spcPct val="20000"/>
              </a:spcBef>
              <a:buSzPct val="100000"/>
              <a:buFontTx/>
              <a:buChar char="•"/>
            </a:pPr>
            <a:r>
              <a:rPr lang="en-GB" altLang="zh-CN" sz="1400" kern="0">
                <a:latin typeface="Arial"/>
                <a:cs typeface="+mn-cs"/>
              </a:rPr>
              <a:t>Consider </a:t>
            </a:r>
            <a:r>
              <a:rPr lang="en-GB" altLang="zh-CN" sz="1400" kern="0" dirty="0">
                <a:latin typeface="Arial"/>
                <a:cs typeface="+mn-cs"/>
              </a:rPr>
              <a:t>three categories of Ambient IoT devices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zh-CN" sz="1200" kern="0" dirty="0">
                <a:latin typeface="Arial"/>
              </a:rPr>
              <a:t>Device A: No energy storage, no independent signal generation/amplification, i.e. backscattering transmission.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zh-CN" sz="1200" kern="0" dirty="0">
                <a:latin typeface="Arial"/>
              </a:rPr>
              <a:t>Device B: Has energy storage, no independent signal generation, i.e. backscattering transmission. Use of stored energy can include amplification for reflected signals.</a:t>
            </a:r>
          </a:p>
          <a:p>
            <a:pPr marL="742950" lvl="1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GB" altLang="zh-CN" sz="1200" kern="0" dirty="0">
                <a:latin typeface="Arial"/>
              </a:rPr>
              <a:t>Device C: Has energy storage, has independent signal generation, i.e., active RF components for transmission.</a:t>
            </a:r>
            <a:endParaRPr lang="en-GB" altLang="zh-CN" sz="1200" kern="0" dirty="0">
              <a:latin typeface="Arial"/>
              <a:cs typeface="+mn-cs"/>
            </a:endParaRPr>
          </a:p>
          <a:p>
            <a:pPr marL="342900" lvl="1" indent="-342900">
              <a:spcBef>
                <a:spcPct val="20000"/>
              </a:spcBef>
              <a:buSzPct val="100000"/>
              <a:buFontTx/>
              <a:buChar char="•"/>
              <a:defRPr/>
            </a:pPr>
            <a:r>
              <a:rPr lang="en-US" altLang="zh-CN" sz="1400" kern="0" dirty="0">
                <a:latin typeface="Arial"/>
                <a:cs typeface="+mn-cs"/>
              </a:rPr>
              <a:t>Consider</a:t>
            </a:r>
            <a:r>
              <a:rPr lang="en-US" altLang="en-GB" sz="1400" kern="0" dirty="0">
                <a:latin typeface="Arial"/>
                <a:cs typeface="+mn-cs"/>
              </a:rPr>
              <a:t> four connectivity topologies</a:t>
            </a: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fr-FR" altLang="en-GB" sz="1200" kern="0" dirty="0">
                <a:latin typeface="Arial"/>
              </a:rPr>
              <a:t>Topology 1: BS ↔ Ambient IoT device</a:t>
            </a:r>
            <a:endParaRPr lang="en-US" altLang="en-GB" sz="1200" kern="0" dirty="0">
              <a:highlight>
                <a:srgbClr val="FFFF00"/>
              </a:highlight>
              <a:latin typeface="Arial"/>
            </a:endParaRP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200" kern="0" dirty="0">
                <a:latin typeface="Arial"/>
              </a:rPr>
              <a:t>Topology 2: BS ↔ intermediate node ↔ Ambient IoT device</a:t>
            </a: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en-US" altLang="en-GB" sz="1200" kern="0" dirty="0">
                <a:latin typeface="Arial"/>
              </a:rPr>
              <a:t>Topology 3: BS ↔ assisting node ↔ Ambient IoT device ↔ BS</a:t>
            </a:r>
          </a:p>
          <a:p>
            <a:pPr marL="1200150" lvl="2" indent="-285750">
              <a:spcBef>
                <a:spcPct val="20000"/>
              </a:spcBef>
              <a:buSzPct val="100000"/>
              <a:buFontTx/>
              <a:buChar char="–"/>
              <a:defRPr/>
            </a:pPr>
            <a:r>
              <a:rPr lang="fr-FR" altLang="en-GB" sz="1200" kern="0" dirty="0">
                <a:latin typeface="Arial"/>
              </a:rPr>
              <a:t>Topology 4: UE ↔ Ambient IoT device</a:t>
            </a:r>
            <a:endParaRPr lang="en-US" altLang="en-GB" sz="1200" kern="0" dirty="0">
              <a:highlight>
                <a:srgbClr val="FFFF00"/>
              </a:highlight>
              <a:latin typeface="Arial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0433128-1FAE-4077-A468-F05B105F135E}"/>
              </a:ext>
            </a:extLst>
          </p:cNvPr>
          <p:cNvSpPr/>
          <p:nvPr/>
        </p:nvSpPr>
        <p:spPr>
          <a:xfrm>
            <a:off x="601582" y="6333416"/>
            <a:ext cx="102829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Ambient IoT requirements are stable so that SA2 rel-19 study work can start soon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76EC00A-36CD-48AA-B845-E9B513035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520" y="5101212"/>
            <a:ext cx="1808080" cy="124598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31B2461-E5E4-4C6E-A47E-FF610829CEE7}"/>
              </a:ext>
            </a:extLst>
          </p:cNvPr>
          <p:cNvSpPr/>
          <p:nvPr/>
        </p:nvSpPr>
        <p:spPr>
          <a:xfrm>
            <a:off x="8547950" y="5371870"/>
            <a:ext cx="330900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GB" sz="1400" kern="0" dirty="0">
                <a:highlight>
                  <a:srgbClr val="B1D254"/>
                </a:highlight>
                <a:latin typeface="Arial"/>
              </a:rPr>
              <a:t>Topology 1 </a:t>
            </a:r>
            <a:r>
              <a:rPr lang="en-US" altLang="zh-CN" sz="1400" dirty="0">
                <a:highlight>
                  <a:srgbClr val="B1D254"/>
                </a:highlight>
              </a:rPr>
              <a:t>Diagram </a:t>
            </a:r>
          </a:p>
          <a:p>
            <a:r>
              <a:rPr lang="en-US" altLang="zh-CN" sz="1200" dirty="0"/>
              <a:t>Ambient IoT device directly and bidirectionally communicates with a base station.</a:t>
            </a:r>
            <a:endParaRPr lang="zh-CN" altLang="en-US" sz="12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E18C7C3-F65C-43E3-ACA3-7AEDA6CCD26D}"/>
              </a:ext>
            </a:extLst>
          </p:cNvPr>
          <p:cNvSpPr/>
          <p:nvPr/>
        </p:nvSpPr>
        <p:spPr>
          <a:xfrm>
            <a:off x="6392779" y="5087433"/>
            <a:ext cx="5464179" cy="124598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27296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8851232" cy="573338"/>
          </a:xfrm>
        </p:spPr>
        <p:txBody>
          <a:bodyPr/>
          <a:lstStyle/>
          <a:p>
            <a:r>
              <a:rPr lang="en-GB" altLang="en-US" b="1" dirty="0"/>
              <a:t>Potential architecture impacts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DC8D20E-BAE4-41B4-86E6-9A575FCC2A59}"/>
              </a:ext>
            </a:extLst>
          </p:cNvPr>
          <p:cNvSpPr/>
          <p:nvPr/>
        </p:nvSpPr>
        <p:spPr>
          <a:xfrm>
            <a:off x="970551" y="1413393"/>
            <a:ext cx="102829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5G core needs to be enhanced to support Ambient IoT service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CAF55DA-FE1A-4874-8DA5-E3E51DF4B07E}"/>
              </a:ext>
            </a:extLst>
          </p:cNvPr>
          <p:cNvSpPr/>
          <p:nvPr/>
        </p:nvSpPr>
        <p:spPr>
          <a:xfrm>
            <a:off x="304800" y="4187847"/>
            <a:ext cx="11245515" cy="1886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  <a:buSzPct val="100000"/>
            </a:pPr>
            <a:r>
              <a:rPr lang="en-GB" altLang="zh-CN" sz="1600" b="1" kern="0" dirty="0">
                <a:latin typeface="Arial"/>
                <a:cs typeface="+mn-cs"/>
              </a:rPr>
              <a:t>SA2 rel-19 needs to consider the following aspects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100000"/>
              <a:buFont typeface="+mj-lt"/>
              <a:buAutoNum type="arabicPeriod"/>
            </a:pPr>
            <a:r>
              <a:rPr lang="fr-FR" altLang="en-GB" sz="1400" dirty="0"/>
              <a:t>Ambient IoT device identification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100000"/>
              <a:buFont typeface="+mj-lt"/>
              <a:buAutoNum type="arabicPeriod"/>
            </a:pPr>
            <a:r>
              <a:rPr lang="en-GB" altLang="en-GB" sz="1400" kern="0" dirty="0">
                <a:latin typeface="Arial"/>
              </a:rPr>
              <a:t>Registration and Connection Management for Ambient IoT devices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100000"/>
              <a:buFont typeface="+mj-lt"/>
              <a:buAutoNum type="arabicPeriod"/>
            </a:pPr>
            <a:r>
              <a:rPr lang="en-GB" altLang="zh-CN" sz="1400" dirty="0"/>
              <a:t>Ambient IoT services and data transmission</a:t>
            </a:r>
            <a:endParaRPr lang="en-GB" altLang="en-GB" sz="1400" kern="0" dirty="0">
              <a:latin typeface="Arial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SzPct val="100000"/>
              <a:buFont typeface="+mj-lt"/>
              <a:buAutoNum type="arabicPeriod"/>
            </a:pPr>
            <a:r>
              <a:rPr lang="en-GB" altLang="en-GB" sz="1400" dirty="0"/>
              <a:t>Operator charging support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F4453A9-0914-4F8E-9A99-E627855DE15A}"/>
              </a:ext>
            </a:extLst>
          </p:cNvPr>
          <p:cNvGrpSpPr/>
          <p:nvPr/>
        </p:nvGrpSpPr>
        <p:grpSpPr>
          <a:xfrm>
            <a:off x="532808" y="2441402"/>
            <a:ext cx="10842788" cy="1768399"/>
            <a:chOff x="1274740" y="3643046"/>
            <a:chExt cx="11242450" cy="194565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31FFEFA-A9FD-4A27-A52D-FC8A49BFBF0C}"/>
                </a:ext>
              </a:extLst>
            </p:cNvPr>
            <p:cNvGrpSpPr/>
            <p:nvPr/>
          </p:nvGrpSpPr>
          <p:grpSpPr>
            <a:xfrm>
              <a:off x="1385982" y="3643046"/>
              <a:ext cx="9974780" cy="717742"/>
              <a:chOff x="2062660" y="3937204"/>
              <a:chExt cx="9974780" cy="953438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40EFA210-BBEC-4054-8066-2F96D5AF5177}"/>
                  </a:ext>
                </a:extLst>
              </p:cNvPr>
              <p:cNvGrpSpPr/>
              <p:nvPr/>
            </p:nvGrpSpPr>
            <p:grpSpPr>
              <a:xfrm>
                <a:off x="2062660" y="3937204"/>
                <a:ext cx="9974780" cy="953438"/>
                <a:chOff x="-1992169" y="3463691"/>
                <a:chExt cx="9974780" cy="1714862"/>
              </a:xfrm>
            </p:grpSpPr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F08BA66F-E8D6-4156-832E-E6FF2B45B5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2879" y="3463691"/>
                  <a:ext cx="446962" cy="1140544"/>
                </a:xfrm>
                <a:prstGeom prst="rect">
                  <a:avLst/>
                </a:prstGeom>
              </p:spPr>
            </p:pic>
            <p:pic>
              <p:nvPicPr>
                <p:cNvPr id="39" name="Picture 8">
                  <a:extLst>
                    <a:ext uri="{FF2B5EF4-FFF2-40B4-BE49-F238E27FC236}">
                      <a16:creationId xmlns:a16="http://schemas.microsoft.com/office/drawing/2014/main" id="{074CF2E6-E739-437C-AE51-C818BAF2505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1040194" y="3919668"/>
                  <a:ext cx="470851" cy="30611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0" name="TextBox 10">
                  <a:extLst>
                    <a:ext uri="{FF2B5EF4-FFF2-40B4-BE49-F238E27FC236}">
                      <a16:creationId xmlns:a16="http://schemas.microsoft.com/office/drawing/2014/main" id="{2491FE1D-0154-4D32-9A76-876E2BC1A20F}"/>
                    </a:ext>
                  </a:extLst>
                </p:cNvPr>
                <p:cNvSpPr txBox="1"/>
                <p:nvPr/>
              </p:nvSpPr>
              <p:spPr>
                <a:xfrm>
                  <a:off x="-1992169" y="4273263"/>
                  <a:ext cx="1638875" cy="6472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>
                  <a:spAutoFit/>
                </a:bodyPr>
                <a:lstStyle/>
                <a:p>
                  <a:pPr algn="ctr" defTabSz="914400">
                    <a:defRPr/>
                  </a:pPr>
                  <a:r>
                    <a:rPr lang="en-US" altLang="zh-CN" sz="1000" kern="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Ambient IOT Device</a:t>
                  </a:r>
                  <a:endParaRPr lang="zh-CN" altLang="en-US" sz="10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48EB6802-13B5-4483-B8D2-1CFA8527AB9E}"/>
                    </a:ext>
                  </a:extLst>
                </p:cNvPr>
                <p:cNvCxnSpPr>
                  <a:cxnSpLocks/>
                  <a:stCxn id="38" idx="3"/>
                  <a:endCxn id="43" idx="1"/>
                </p:cNvCxnSpPr>
                <p:nvPr/>
              </p:nvCxnSpPr>
              <p:spPr>
                <a:xfrm flipV="1">
                  <a:off x="489841" y="4033955"/>
                  <a:ext cx="1971768" cy="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</p:cxnSp>
            <p:sp>
              <p:nvSpPr>
                <p:cNvPr id="42" name="TextBox 11">
                  <a:extLst>
                    <a:ext uri="{FF2B5EF4-FFF2-40B4-BE49-F238E27FC236}">
                      <a16:creationId xmlns:a16="http://schemas.microsoft.com/office/drawing/2014/main" id="{B5E5DC0E-60FE-4B15-8602-55B1DE2EC2B8}"/>
                    </a:ext>
                  </a:extLst>
                </p:cNvPr>
                <p:cNvSpPr txBox="1"/>
                <p:nvPr/>
              </p:nvSpPr>
              <p:spPr>
                <a:xfrm>
                  <a:off x="297427" y="3535521"/>
                  <a:ext cx="720761" cy="4854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914400">
                    <a:defRPr/>
                  </a:pPr>
                  <a:endParaRPr lang="zh-CN" altLang="en-US" sz="6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B6767482-BF60-47FE-A121-518F1AC78CB8}"/>
                    </a:ext>
                  </a:extLst>
                </p:cNvPr>
                <p:cNvSpPr/>
                <p:nvPr/>
              </p:nvSpPr>
              <p:spPr>
                <a:xfrm>
                  <a:off x="2461609" y="3562285"/>
                  <a:ext cx="2262745" cy="943337"/>
                </a:xfrm>
                <a:prstGeom prst="rect">
                  <a:avLst/>
                </a:prstGeom>
                <a:noFill/>
                <a:ln w="25400" cap="flat" cmpd="sng" algn="ctr">
                  <a:solidFill>
                    <a:srgbClr val="0070C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r>
                    <a:rPr lang="en-US" altLang="zh-CN" sz="1200" kern="0" dirty="0">
                      <a:solidFill>
                        <a:srgbClr val="D4D4D6">
                          <a:lumMod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5G core</a:t>
                  </a:r>
                  <a:endParaRPr lang="zh-CN" altLang="en-US" sz="1200" kern="0" dirty="0">
                    <a:solidFill>
                      <a:srgbClr val="D4D4D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id="{7C313720-EA35-4488-9C77-B4B774D6E6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085321">
                  <a:off x="-437712" y="3814071"/>
                  <a:ext cx="464034" cy="457654"/>
                </a:xfrm>
                <a:prstGeom prst="rect">
                  <a:avLst/>
                </a:prstGeom>
              </p:spPr>
            </p:pic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C4B1904E-2BF7-46E4-9250-11E7570BBE12}"/>
                    </a:ext>
                  </a:extLst>
                </p:cNvPr>
                <p:cNvSpPr txBox="1"/>
                <p:nvPr/>
              </p:nvSpPr>
              <p:spPr>
                <a:xfrm>
                  <a:off x="-59701" y="4531302"/>
                  <a:ext cx="815532" cy="64725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>
                  <a:spAutoFit/>
                </a:bodyPr>
                <a:lstStyle>
                  <a:defPPr>
                    <a:defRPr lang="en-US"/>
                  </a:defPPr>
                  <a:lvl1pPr algn="ctr"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Font typeface="Wingdings" pitchFamily="2" charset="2"/>
                    <a:buNone/>
                    <a:defRPr sz="105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 defTabSz="914400">
                    <a:defRPr/>
                  </a:pPr>
                  <a:r>
                    <a:rPr lang="en-US" altLang="zh-CN" sz="1000" kern="0" dirty="0"/>
                    <a:t>NG-RAN</a:t>
                  </a:r>
                  <a:endParaRPr lang="zh-CN" altLang="en-US" sz="1000" kern="0" dirty="0"/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E3415F45-F380-4EE5-B1A4-EC803FCF3BAC}"/>
                    </a:ext>
                  </a:extLst>
                </p:cNvPr>
                <p:cNvSpPr/>
                <p:nvPr/>
              </p:nvSpPr>
              <p:spPr>
                <a:xfrm>
                  <a:off x="6311884" y="3718519"/>
                  <a:ext cx="1670727" cy="623454"/>
                </a:xfrm>
                <a:prstGeom prst="rect">
                  <a:avLst/>
                </a:prstGeom>
                <a:noFill/>
                <a:ln w="254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309">
                    <a:defRPr/>
                  </a:pPr>
                  <a:r>
                    <a:rPr lang="en-US" altLang="zh-CN" sz="1200" kern="0" dirty="0">
                      <a:solidFill>
                        <a:srgbClr val="D4D4D6">
                          <a:lumMod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AF (enterprise)</a:t>
                  </a:r>
                  <a:endParaRPr lang="zh-CN" altLang="en-US" sz="1200" kern="0" dirty="0">
                    <a:solidFill>
                      <a:srgbClr val="D4D4D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B4E9701C-56DF-4BB6-B2C5-08491AECAF57}"/>
                  </a:ext>
                </a:extLst>
              </p:cNvPr>
              <p:cNvCxnSpPr>
                <a:cxnSpLocks/>
                <a:stCxn id="43" idx="3"/>
                <a:endCxn id="46" idx="1"/>
              </p:cNvCxnSpPr>
              <p:nvPr/>
            </p:nvCxnSpPr>
            <p:spPr>
              <a:xfrm flipV="1">
                <a:off x="8779183" y="4252200"/>
                <a:ext cx="1587530" cy="2062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</p:cxn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632F128-1BC9-446E-986A-A8231967DDDC}"/>
                </a:ext>
              </a:extLst>
            </p:cNvPr>
            <p:cNvSpPr txBox="1"/>
            <p:nvPr/>
          </p:nvSpPr>
          <p:spPr>
            <a:xfrm>
              <a:off x="1274740" y="4395046"/>
              <a:ext cx="2285972" cy="906816"/>
            </a:xfrm>
            <a:prstGeom prst="rect">
              <a:avLst/>
            </a:prstGeom>
            <a:noFill/>
            <a:ln>
              <a:solidFill>
                <a:srgbClr val="666666">
                  <a:lumMod val="60000"/>
                  <a:lumOff val="40000"/>
                </a:srgbClr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NG-RAN support</a:t>
              </a:r>
              <a:r>
                <a:rPr lang="zh-CN" altLang="en-US" sz="1100" kern="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：</a:t>
              </a:r>
              <a:endParaRPr lang="en-US" altLang="zh-CN" sz="1100" kern="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Random</a:t>
              </a:r>
              <a:r>
                <a:rPr lang="zh-CN" altLang="en-US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access</a:t>
              </a: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</a:t>
              </a:r>
              <a:r>
                <a:rPr lang="zh-CN" altLang="en-US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transmission,</a:t>
              </a:r>
              <a:r>
                <a:rPr lang="zh-CN" altLang="en-US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kern="0" dirty="0" err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etc</a:t>
              </a:r>
              <a:endParaRPr lang="en-US" altLang="zh-CN" sz="1100" kern="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A6D75C3-5DF3-4C10-AB7E-9475C20DC4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740" y="4051437"/>
              <a:ext cx="2223675" cy="343608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32CF7C7-0614-4B6C-8ACC-8734987546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0712" y="4063563"/>
              <a:ext cx="244656" cy="331482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7B7B8BF-3EA1-4660-940D-266DC8245E12}"/>
                </a:ext>
              </a:extLst>
            </p:cNvPr>
            <p:cNvSpPr txBox="1"/>
            <p:nvPr/>
          </p:nvSpPr>
          <p:spPr>
            <a:xfrm>
              <a:off x="4660334" y="4395044"/>
              <a:ext cx="4234850" cy="1193661"/>
            </a:xfrm>
            <a:prstGeom prst="rect">
              <a:avLst/>
            </a:prstGeom>
            <a:noFill/>
            <a:ln w="12700">
              <a:solidFill>
                <a:srgbClr val="0070C0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A-IoT essential</a:t>
              </a:r>
              <a:r>
                <a:rPr lang="zh-CN" altLang="en-US" sz="11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functions</a:t>
              </a:r>
              <a:r>
                <a:rPr lang="zh-CN" altLang="en-US" sz="11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1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28600" indent="-22860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Service operation(e.g. inventory)</a:t>
              </a:r>
              <a:endPara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28600" indent="-228600" defTabSz="91440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transmission</a:t>
              </a:r>
            </a:p>
            <a:p>
              <a:pPr marL="228600" indent="-228600" defTabSz="91440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Connection management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3BC08C48-91D4-4ED3-BCB1-5D5BE991F2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60333" y="4079126"/>
              <a:ext cx="1179429" cy="326328"/>
            </a:xfrm>
            <a:prstGeom prst="line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AB176DE-2EAC-4A7D-881B-14E71EE45877}"/>
                </a:ext>
              </a:extLst>
            </p:cNvPr>
            <p:cNvCxnSpPr>
              <a:cxnSpLocks/>
            </p:cNvCxnSpPr>
            <p:nvPr/>
          </p:nvCxnSpPr>
          <p:spPr>
            <a:xfrm>
              <a:off x="8131411" y="4079126"/>
              <a:ext cx="763772" cy="315918"/>
            </a:xfrm>
            <a:prstGeom prst="line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3593C57-84D1-447B-A5FC-44BD84DBC1C9}"/>
                </a:ext>
              </a:extLst>
            </p:cNvPr>
            <p:cNvSpPr txBox="1"/>
            <p:nvPr/>
          </p:nvSpPr>
          <p:spPr>
            <a:xfrm>
              <a:off x="9182661" y="4398905"/>
              <a:ext cx="3324406" cy="1109004"/>
            </a:xfrm>
            <a:prstGeom prst="rect">
              <a:avLst/>
            </a:prstGeom>
            <a:noFill/>
            <a:ln>
              <a:solidFill>
                <a:srgbClr val="666666">
                  <a:lumMod val="60000"/>
                  <a:lumOff val="40000"/>
                </a:srgbClr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AF (enterprise IoT platform)</a:t>
              </a:r>
            </a:p>
            <a:p>
              <a:pPr marL="228600" indent="-22860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Initiate operation command</a:t>
              </a:r>
              <a:r>
                <a:rPr lang="zh-CN" altLang="en-US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including operation type and area</a:t>
              </a:r>
              <a:endPara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28600" indent="-22860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Receiving</a:t>
              </a:r>
              <a:r>
                <a:rPr lang="zh-CN" altLang="en-US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device</a:t>
              </a:r>
              <a:r>
                <a:rPr lang="zh-CN" altLang="en-US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 and data reporting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A3A4248-47AB-4747-BD5E-19C043D132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02125" y="4010633"/>
              <a:ext cx="487913" cy="384411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D209FF3-FD03-42CA-A7C6-D0C09FBA0C07}"/>
                </a:ext>
              </a:extLst>
            </p:cNvPr>
            <p:cNvCxnSpPr>
              <a:cxnSpLocks/>
            </p:cNvCxnSpPr>
            <p:nvPr/>
          </p:nvCxnSpPr>
          <p:spPr>
            <a:xfrm>
              <a:off x="11385237" y="4040145"/>
              <a:ext cx="1131953" cy="365310"/>
            </a:xfrm>
            <a:prstGeom prst="line">
              <a:avLst/>
            </a:prstGeom>
            <a:noFill/>
            <a:ln w="6350" cap="flat" cmpd="sng" algn="ctr">
              <a:solidFill>
                <a:srgbClr val="666666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62E0E471-48A7-4F06-A104-64E80D14C8D1}"/>
              </a:ext>
            </a:extLst>
          </p:cNvPr>
          <p:cNvSpPr txBox="1"/>
          <p:nvPr/>
        </p:nvSpPr>
        <p:spPr>
          <a:xfrm>
            <a:off x="6395343" y="3229540"/>
            <a:ext cx="1445014" cy="661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Bef>
                <a:spcPts val="600"/>
              </a:spcBef>
              <a:defRPr/>
            </a:pPr>
            <a:r>
              <a:rPr lang="en-US" altLang="zh-CN" sz="11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A-IoT</a:t>
            </a:r>
            <a:r>
              <a:rPr lang="zh-CN" altLang="en-US" sz="11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</a:t>
            </a:r>
            <a:r>
              <a:rPr lang="zh-CN" altLang="en-US" sz="11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1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</a:t>
            </a:r>
            <a:endParaRPr kumimoji="1"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defTabSz="9144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1" 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Charging</a:t>
            </a:r>
            <a:endParaRPr kumimoji="1" lang="en-GB" sz="11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BBDDA2B-B4D2-4B19-9B01-8B9DEB8B2D73}"/>
              </a:ext>
            </a:extLst>
          </p:cNvPr>
          <p:cNvSpPr/>
          <p:nvPr/>
        </p:nvSpPr>
        <p:spPr>
          <a:xfrm>
            <a:off x="304800" y="1833600"/>
            <a:ext cx="11061032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  <a:buSzPct val="100000"/>
            </a:pPr>
            <a:r>
              <a:rPr lang="en-GB" altLang="zh-CN" sz="1600" b="1" kern="0" dirty="0">
                <a:latin typeface="Arial"/>
              </a:rPr>
              <a:t>End to End architecture to support Ambient IoT service, under RAN </a:t>
            </a:r>
            <a:r>
              <a:rPr lang="fr-FR" altLang="zh-CN" sz="1600" b="1" kern="0" dirty="0">
                <a:latin typeface="Arial"/>
              </a:rPr>
              <a:t>Topology 1: BS ↔Ambient IoT device</a:t>
            </a:r>
            <a:r>
              <a:rPr lang="en-GB" altLang="zh-CN" sz="1600" b="1" kern="0" dirty="0">
                <a:latin typeface="Arial"/>
              </a:rPr>
              <a:t>  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8D35897-F27F-401C-912F-E68470F4AE9E}"/>
              </a:ext>
            </a:extLst>
          </p:cNvPr>
          <p:cNvSpPr/>
          <p:nvPr/>
        </p:nvSpPr>
        <p:spPr>
          <a:xfrm>
            <a:off x="601582" y="6333416"/>
            <a:ext cx="102829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Architecture enhancement in rel-19 should focus on essential features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031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679a257e-872f-4c98-9e8a-0a9c104f72cd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280d8efa-eff2-4910-88d2-79ca146720c4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5525</TotalTime>
  <Words>579</Words>
  <Application>Microsoft Office PowerPoint</Application>
  <PresentationFormat>宽屏</PresentationFormat>
  <Paragraphs>70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 </vt:lpstr>
      <vt:lpstr>FrutigerNext LT Medium</vt:lpstr>
      <vt:lpstr>黑体</vt:lpstr>
      <vt:lpstr>华文细黑</vt:lpstr>
      <vt:lpstr>宋体</vt:lpstr>
      <vt:lpstr>微软雅黑</vt:lpstr>
      <vt:lpstr>微软雅黑</vt:lpstr>
      <vt:lpstr>Arial</vt:lpstr>
      <vt:lpstr>Calibri</vt:lpstr>
      <vt:lpstr>Calibri Light</vt:lpstr>
      <vt:lpstr>Times New Roman</vt:lpstr>
      <vt:lpstr>Wingdings</vt:lpstr>
      <vt:lpstr>Office Theme</vt:lpstr>
      <vt:lpstr>New SID on 5G Architecture Enhancement for Ambient IOT Service</vt:lpstr>
      <vt:lpstr>Motivations</vt:lpstr>
      <vt:lpstr>Rel-19 ongoing progress</vt:lpstr>
      <vt:lpstr>Potential architecture impacts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 user</cp:lastModifiedBy>
  <cp:revision>613</cp:revision>
  <dcterms:created xsi:type="dcterms:W3CDTF">2010-02-05T13:52:04Z</dcterms:created>
  <dcterms:modified xsi:type="dcterms:W3CDTF">2023-05-12T14:47:56Z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(3)pvYB9IClKNl5XaC4UZuKSBBszr+wKekqz3kVnHyJTsa2o3THBr9qNb+lfYBYv82/IYYVMkc4
5rjvz2a5j15G1QjsUFVxlTbbbhveAAWsCivIWEx4llnWk6c2egjlvsHAHmX/SglqpeSqyZjn
UPcwNuoNmKJg42gOEEbg2AK4yw7o5MFNfXbAnECe0pHVWkWnhGGXtMqGPiziCRcdBayao4PH
qIKAgUpZ8ZRABfqZi3</vt:lpwstr>
  </property>
  <property fmtid="{D5CDD505-2E9C-101B-9397-08002B2CF9AE}" pid="4" name="_2015_ms_pID_7253431">
    <vt:lpwstr>6p/0eZXo15WyyvjAjUfyhPvl0KzjmsowYwMDWYi/IDr4Wbj+M2mnJ5
xOJbbTvM808cYNzKWO/u23goV3c/kG6aWHWNS6V+Yk7opxehvtxA+SSLOrGZbfLqp14SmvEz
zD7wIM/p+WCiKCrWCRci2Lve4PBfYghMhNZBx1Zosa3vB/gPCMMSBzTpcjiQiq0OC47O/Gaw
SHtlQNt4xP/JUvDJu1bgODfzk4kgfzRxqE40</vt:lpwstr>
  </property>
  <property fmtid="{D5CDD505-2E9C-101B-9397-08002B2CF9AE}" pid="5" name="_2015_ms_pID_7253432">
    <vt:lpwstr>EQ==</vt:lpwstr>
  </property>
</Properties>
</file>